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308" r:id="rId6"/>
    <p:sldId id="306" r:id="rId7"/>
    <p:sldId id="307" r:id="rId8"/>
    <p:sldId id="309" r:id="rId9"/>
    <p:sldId id="295" r:id="rId10"/>
    <p:sldId id="328" r:id="rId11"/>
    <p:sldId id="331" r:id="rId12"/>
    <p:sldId id="330" r:id="rId13"/>
    <p:sldId id="329" r:id="rId14"/>
    <p:sldId id="332" r:id="rId15"/>
    <p:sldId id="333" r:id="rId16"/>
    <p:sldId id="334" r:id="rId17"/>
    <p:sldId id="335" r:id="rId18"/>
    <p:sldId id="305" r:id="rId19"/>
    <p:sldId id="316" r:id="rId20"/>
    <p:sldId id="326" r:id="rId21"/>
    <p:sldId id="266"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 initials="S" lastIdx="1" clrIdx="0">
    <p:extLst>
      <p:ext uri="{19B8F6BF-5375-455C-9EA6-DF929625EA0E}">
        <p15:presenceInfo xmlns:p15="http://schemas.microsoft.com/office/powerpoint/2012/main" userId="SH" providerId="None"/>
      </p:ext>
    </p:extLst>
  </p:cmAuthor>
  <p:cmAuthor id="2" name="Jonathan Scourfield" initials="JS" lastIdx="1" clrIdx="1"/>
  <p:cmAuthor id="3" name="Kath Mattingly" initials="KM" lastIdx="6" clrIdx="2">
    <p:extLst>
      <p:ext uri="{19B8F6BF-5375-455C-9EA6-DF929625EA0E}">
        <p15:presenceInfo xmlns:p15="http://schemas.microsoft.com/office/powerpoint/2012/main" userId="S-1-5-21-4224774052-515321826-452706224-1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58"/>
    <a:srgbClr val="D00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autoAdjust="0"/>
    <p:restoredTop sz="73676" autoAdjust="0"/>
  </p:normalViewPr>
  <p:slideViewPr>
    <p:cSldViewPr snapToGrid="0">
      <p:cViewPr varScale="1">
        <p:scale>
          <a:sx n="82" d="100"/>
          <a:sy n="82" d="100"/>
        </p:scale>
        <p:origin x="1560" y="1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2" d="100"/>
          <a:sy n="52"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0FC3C89-13AF-4170-A5E4-D7577793D327}" type="datetimeFigureOut">
              <a:rPr lang="en-GB" smtClean="0"/>
              <a:pPr/>
              <a:t>13/09/2018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E19FFE-CFB6-4989-9E57-3B559C25B546}" type="slidenum">
              <a:rPr lang="en-GB" smtClean="0"/>
              <a:pPr/>
              <a:t>‹#›</a:t>
            </a:fld>
            <a:endParaRPr lang="en-GB"/>
          </a:p>
        </p:txBody>
      </p:sp>
    </p:spTree>
    <p:extLst>
      <p:ext uri="{BB962C8B-B14F-4D97-AF65-F5344CB8AC3E}">
        <p14:creationId xmlns:p14="http://schemas.microsoft.com/office/powerpoint/2010/main" val="299346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95400"/>
            <a:ext cx="5956300" cy="3351213"/>
          </a:xfrm>
        </p:spPr>
      </p:sp>
      <p:sp>
        <p:nvSpPr>
          <p:cNvPr id="3" name="Notes Placeholder 2"/>
          <p:cNvSpPr>
            <a:spLocks noGrp="1"/>
          </p:cNvSpPr>
          <p:nvPr>
            <p:ph type="body" idx="1"/>
          </p:nvPr>
        </p:nvSpPr>
        <p:spPr>
          <a:xfrm>
            <a:off x="679768" y="4777194"/>
            <a:ext cx="5438140" cy="4335237"/>
          </a:xfrm>
        </p:spPr>
        <p:txBody>
          <a:bodyPr/>
          <a:lstStyle/>
          <a:p>
            <a:pPr lvl="0">
              <a:defRPr/>
            </a:pPr>
            <a:r>
              <a:rPr lang="en-GB" b="1" dirty="0"/>
              <a:t>Focus of Slide - </a:t>
            </a:r>
            <a:r>
              <a:rPr lang="en-GB" b="0" dirty="0"/>
              <a:t>Children’s Rights approach</a:t>
            </a:r>
          </a:p>
          <a:p>
            <a:pPr lvl="0">
              <a:defRPr/>
            </a:pPr>
            <a:endParaRPr lang="en-GB" b="1" dirty="0"/>
          </a:p>
          <a:p>
            <a:pPr lvl="0">
              <a:defRPr/>
            </a:pPr>
            <a:r>
              <a:rPr lang="en-GB" b="1" dirty="0"/>
              <a:t>Context - </a:t>
            </a:r>
            <a:r>
              <a:rPr lang="en-GB" baseline="0" dirty="0"/>
              <a:t>A Children’s Rights based approach is a coherent, politically neutral and practical framework for working with children. Grounded in the UNCRC. These slides will tell you a little bit more about The Right Way and we will do some activities and share some videos to explore how this links to your practice. </a:t>
            </a:r>
          </a:p>
          <a:p>
            <a:pPr lvl="0">
              <a:defRPr/>
            </a:pPr>
            <a:endParaRPr lang="en-GB" baseline="0" dirty="0"/>
          </a:p>
          <a:p>
            <a:pPr lvl="0">
              <a:defRPr/>
            </a:pPr>
            <a:r>
              <a:rPr lang="en-GB" baseline="0" dirty="0"/>
              <a:t>-------------------------------------------------------------------------------------------</a:t>
            </a:r>
          </a:p>
          <a:p>
            <a:pPr lvl="0">
              <a:defRPr/>
            </a:pPr>
            <a:endParaRPr lang="en-GB" baseline="0" dirty="0"/>
          </a:p>
          <a:p>
            <a:pPr lvl="0">
              <a:defRPr/>
            </a:pPr>
            <a:r>
              <a:rPr lang="en-GB" b="1" baseline="0" dirty="0"/>
              <a:t>Ffocws </a:t>
            </a:r>
            <a:r>
              <a:rPr lang="en-GB" b="1" baseline="0" dirty="0" err="1"/>
              <a:t>y</a:t>
            </a:r>
            <a:r>
              <a:rPr lang="en-GB" b="1" baseline="0" dirty="0"/>
              <a:t> </a:t>
            </a:r>
            <a:r>
              <a:rPr lang="en-GB" b="1" baseline="0" dirty="0" err="1"/>
              <a:t>Sleid</a:t>
            </a:r>
            <a:r>
              <a:rPr lang="en-GB" b="1" baseline="0" dirty="0"/>
              <a:t> – </a:t>
            </a:r>
            <a:r>
              <a:rPr lang="en-GB" b="0" baseline="0" dirty="0"/>
              <a:t>Dull </a:t>
            </a:r>
            <a:r>
              <a:rPr lang="en-GB" b="0" baseline="0" dirty="0" err="1"/>
              <a:t>gweithredu</a:t>
            </a:r>
            <a:r>
              <a:rPr lang="en-GB" b="0" baseline="0" dirty="0"/>
              <a:t> </a:t>
            </a:r>
            <a:r>
              <a:rPr lang="en-GB" b="0" baseline="0" dirty="0" err="1"/>
              <a:t>seiliedig</a:t>
            </a:r>
            <a:r>
              <a:rPr lang="en-GB" b="0" baseline="0" dirty="0"/>
              <a:t> </a:t>
            </a:r>
            <a:r>
              <a:rPr lang="en-GB" b="0" baseline="0" dirty="0" err="1"/>
              <a:t>ar</a:t>
            </a:r>
            <a:r>
              <a:rPr lang="en-GB" b="0" baseline="0" dirty="0"/>
              <a:t> </a:t>
            </a:r>
            <a:r>
              <a:rPr lang="en-GB" b="0" baseline="0" dirty="0" err="1"/>
              <a:t>Hawliau</a:t>
            </a:r>
            <a:r>
              <a:rPr lang="en-GB" b="0" baseline="0" dirty="0"/>
              <a:t> Plant</a:t>
            </a:r>
          </a:p>
          <a:p>
            <a:pPr lvl="0">
              <a:defRPr/>
            </a:pPr>
            <a:endParaRPr lang="en-GB" b="1" baseline="0" dirty="0"/>
          </a:p>
          <a:p>
            <a:pPr lvl="0">
              <a:defRPr/>
            </a:pPr>
            <a:r>
              <a:rPr lang="en-GB" b="1" baseline="0" dirty="0" err="1"/>
              <a:t>Cyd-destun</a:t>
            </a:r>
            <a:r>
              <a:rPr lang="en-GB" b="1" baseline="0" dirty="0"/>
              <a:t> </a:t>
            </a:r>
            <a:r>
              <a:rPr lang="en-GB" b="0" baseline="0" dirty="0"/>
              <a:t>– Mae dull </a:t>
            </a:r>
            <a:r>
              <a:rPr lang="en-GB" b="0" baseline="0" dirty="0" err="1"/>
              <a:t>gweithredu</a:t>
            </a:r>
            <a:r>
              <a:rPr lang="en-GB" b="0" baseline="0" dirty="0"/>
              <a:t> </a:t>
            </a:r>
            <a:r>
              <a:rPr lang="en-GB" b="0" baseline="0" dirty="0" err="1"/>
              <a:t>seiliedig</a:t>
            </a:r>
            <a:r>
              <a:rPr lang="en-GB" b="0" baseline="0" dirty="0"/>
              <a:t> </a:t>
            </a:r>
            <a:r>
              <a:rPr lang="en-GB" b="0" baseline="0" dirty="0" err="1"/>
              <a:t>ar</a:t>
            </a:r>
            <a:r>
              <a:rPr lang="en-GB" b="0" baseline="0" dirty="0"/>
              <a:t> </a:t>
            </a:r>
            <a:r>
              <a:rPr lang="en-GB" b="0" baseline="0" dirty="0" err="1"/>
              <a:t>Hawliau</a:t>
            </a:r>
            <a:r>
              <a:rPr lang="en-GB" b="0" baseline="0" dirty="0"/>
              <a:t> Plant </a:t>
            </a:r>
            <a:r>
              <a:rPr lang="en-GB" b="0" baseline="0" dirty="0" err="1"/>
              <a:t>yn</a:t>
            </a:r>
            <a:r>
              <a:rPr lang="en-GB" b="0" baseline="0" dirty="0"/>
              <a:t> </a:t>
            </a:r>
            <a:r>
              <a:rPr lang="en-GB" b="0" baseline="0" dirty="0" err="1"/>
              <a:t>fframwaith</a:t>
            </a:r>
            <a:r>
              <a:rPr lang="en-GB" b="0" baseline="0" dirty="0"/>
              <a:t> </a:t>
            </a:r>
            <a:r>
              <a:rPr lang="en-GB" b="0" baseline="0" dirty="0" err="1"/>
              <a:t>cydlynus</a:t>
            </a:r>
            <a:r>
              <a:rPr lang="en-GB" b="0" baseline="0" dirty="0"/>
              <a:t>, </a:t>
            </a:r>
            <a:r>
              <a:rPr lang="en-GB" b="0" baseline="0" dirty="0" err="1"/>
              <a:t>gwleidyddol</a:t>
            </a:r>
            <a:r>
              <a:rPr lang="en-GB" b="0" baseline="0" dirty="0"/>
              <a:t> </a:t>
            </a:r>
            <a:r>
              <a:rPr lang="en-GB" b="0" baseline="0" dirty="0" err="1"/>
              <a:t>niwtral</a:t>
            </a:r>
            <a:r>
              <a:rPr lang="en-GB" b="0" baseline="0" dirty="0"/>
              <a:t>, </a:t>
            </a:r>
            <a:r>
              <a:rPr lang="en-GB" b="0" baseline="0" dirty="0" err="1"/>
              <a:t>ymarferol</a:t>
            </a:r>
            <a:r>
              <a:rPr lang="en-GB" b="0" baseline="0" dirty="0"/>
              <a:t> </a:t>
            </a:r>
            <a:r>
              <a:rPr lang="en-GB" b="0" baseline="0" dirty="0" err="1"/>
              <a:t>ar</a:t>
            </a:r>
            <a:r>
              <a:rPr lang="en-GB" b="0" baseline="0" dirty="0"/>
              <a:t> </a:t>
            </a:r>
            <a:r>
              <a:rPr lang="en-GB" b="0" baseline="0" dirty="0" err="1"/>
              <a:t>gyfer</a:t>
            </a:r>
            <a:r>
              <a:rPr lang="en-GB" b="0" baseline="0" dirty="0"/>
              <a:t> </a:t>
            </a:r>
            <a:r>
              <a:rPr lang="en-GB" b="0" baseline="0" dirty="0" err="1"/>
              <a:t>gweithio</a:t>
            </a:r>
            <a:r>
              <a:rPr lang="en-GB" b="0" baseline="0" dirty="0"/>
              <a:t> </a:t>
            </a:r>
            <a:r>
              <a:rPr lang="en-GB" b="0" baseline="0" dirty="0" err="1"/>
              <a:t>gyda</a:t>
            </a:r>
            <a:r>
              <a:rPr lang="en-GB" b="0" baseline="0" dirty="0"/>
              <a:t> </a:t>
            </a:r>
            <a:r>
              <a:rPr lang="en-GB" b="0" baseline="0" dirty="0" err="1"/>
              <a:t>phlant</a:t>
            </a:r>
            <a:r>
              <a:rPr lang="en-GB" b="0" baseline="0" dirty="0"/>
              <a:t>. Mae </a:t>
            </a:r>
            <a:r>
              <a:rPr lang="en-GB" b="0" baseline="0" dirty="0" err="1"/>
              <a:t>wedi’i</a:t>
            </a:r>
            <a:r>
              <a:rPr lang="en-GB" b="0" baseline="0" dirty="0"/>
              <a:t> </a:t>
            </a:r>
            <a:r>
              <a:rPr lang="en-GB" b="0" baseline="0" dirty="0" err="1"/>
              <a:t>wreiddio</a:t>
            </a:r>
            <a:r>
              <a:rPr lang="en-GB" b="0" baseline="0" dirty="0"/>
              <a:t> </a:t>
            </a:r>
            <a:r>
              <a:rPr lang="en-GB" b="0" baseline="0" dirty="0" err="1"/>
              <a:t>yn</a:t>
            </a:r>
            <a:r>
              <a:rPr lang="en-GB" b="0" baseline="0" dirty="0"/>
              <a:t> CCUHP. </a:t>
            </a:r>
            <a:r>
              <a:rPr lang="en-GB" b="0" baseline="0" dirty="0" err="1"/>
              <a:t>Bydd</a:t>
            </a:r>
            <a:r>
              <a:rPr lang="en-GB" b="0" baseline="0" dirty="0"/>
              <a:t> </a:t>
            </a:r>
            <a:r>
              <a:rPr lang="en-GB" b="0" baseline="0" dirty="0" err="1"/>
              <a:t>y</a:t>
            </a:r>
            <a:r>
              <a:rPr lang="en-GB" b="0" baseline="0" dirty="0"/>
              <a:t> </a:t>
            </a:r>
            <a:r>
              <a:rPr lang="en-GB" b="0" baseline="0" dirty="0" err="1"/>
              <a:t>sleidiau</a:t>
            </a:r>
            <a:r>
              <a:rPr lang="en-GB" b="0" baseline="0" dirty="0"/>
              <a:t> </a:t>
            </a:r>
            <a:r>
              <a:rPr lang="en-GB" b="0" baseline="0" dirty="0" err="1"/>
              <a:t>hyn</a:t>
            </a:r>
            <a:r>
              <a:rPr lang="en-GB" b="0" baseline="0" dirty="0"/>
              <a:t> </a:t>
            </a:r>
            <a:r>
              <a:rPr lang="en-GB" b="0" baseline="0" dirty="0" err="1"/>
              <a:t>yn</a:t>
            </a:r>
            <a:r>
              <a:rPr lang="en-GB" b="0" baseline="0" dirty="0"/>
              <a:t> </a:t>
            </a:r>
            <a:r>
              <a:rPr lang="en-GB" b="0" baseline="0" dirty="0" err="1"/>
              <a:t>dweud</a:t>
            </a:r>
            <a:r>
              <a:rPr lang="en-GB" b="0" baseline="0" dirty="0"/>
              <a:t> </a:t>
            </a:r>
            <a:r>
              <a:rPr lang="en-GB" b="0" baseline="0" dirty="0" err="1"/>
              <a:t>rhagor</a:t>
            </a:r>
            <a:r>
              <a:rPr lang="en-GB" b="0" baseline="0" dirty="0"/>
              <a:t> </a:t>
            </a:r>
            <a:r>
              <a:rPr lang="en-GB" b="0" baseline="0" dirty="0" err="1"/>
              <a:t>wrthych</a:t>
            </a:r>
            <a:r>
              <a:rPr lang="en-GB" b="0" baseline="0" dirty="0"/>
              <a:t> chi am Y </a:t>
            </a:r>
            <a:r>
              <a:rPr lang="en-GB" b="0" baseline="0" dirty="0" err="1"/>
              <a:t>Ffordd</a:t>
            </a:r>
            <a:r>
              <a:rPr lang="en-GB" b="0" baseline="0" dirty="0"/>
              <a:t> </a:t>
            </a:r>
            <a:r>
              <a:rPr lang="en-GB" b="0" baseline="0" dirty="0" err="1"/>
              <a:t>Gywir</a:t>
            </a:r>
            <a:r>
              <a:rPr lang="en-GB" b="0" baseline="0" dirty="0"/>
              <a:t>, a </a:t>
            </a:r>
            <a:r>
              <a:rPr lang="en-GB" b="0" baseline="0" dirty="0" err="1"/>
              <a:t>byddwn</a:t>
            </a:r>
            <a:r>
              <a:rPr lang="en-GB" b="0" baseline="0" dirty="0"/>
              <a:t> </a:t>
            </a:r>
            <a:r>
              <a:rPr lang="en-GB" b="0" baseline="0" dirty="0" err="1"/>
              <a:t>ni’n</a:t>
            </a:r>
            <a:r>
              <a:rPr lang="en-GB" b="0" baseline="0" dirty="0"/>
              <a:t> </a:t>
            </a:r>
            <a:r>
              <a:rPr lang="en-GB" b="0" baseline="0" dirty="0" err="1"/>
              <a:t>gwneud</a:t>
            </a:r>
            <a:r>
              <a:rPr lang="en-GB" b="0" baseline="0" dirty="0"/>
              <a:t> </a:t>
            </a:r>
            <a:r>
              <a:rPr lang="en-GB" b="0" baseline="0" dirty="0" err="1"/>
              <a:t>rhai</a:t>
            </a:r>
            <a:r>
              <a:rPr lang="en-GB" b="0" baseline="0" dirty="0"/>
              <a:t> </a:t>
            </a:r>
            <a:r>
              <a:rPr lang="en-GB" b="0" baseline="0" dirty="0" err="1"/>
              <a:t>gweithgareddau</a:t>
            </a:r>
            <a:r>
              <a:rPr lang="en-GB" b="0" baseline="0" dirty="0"/>
              <a:t> ac </a:t>
            </a:r>
            <a:r>
              <a:rPr lang="en-GB" b="0" baseline="0" dirty="0" err="1"/>
              <a:t>yn</a:t>
            </a:r>
            <a:r>
              <a:rPr lang="en-GB" b="0" baseline="0" dirty="0"/>
              <a:t> </a:t>
            </a:r>
            <a:r>
              <a:rPr lang="en-GB" b="0" baseline="0" dirty="0" err="1"/>
              <a:t>rhannu</a:t>
            </a:r>
            <a:r>
              <a:rPr lang="en-GB" b="0" baseline="0" dirty="0"/>
              <a:t> </a:t>
            </a:r>
            <a:r>
              <a:rPr lang="en-GB" b="0" baseline="0" dirty="0" err="1"/>
              <a:t>rhai</a:t>
            </a:r>
            <a:r>
              <a:rPr lang="en-GB" b="0" baseline="0" dirty="0"/>
              <a:t> </a:t>
            </a:r>
            <a:r>
              <a:rPr lang="en-GB" b="0" baseline="0" dirty="0" err="1"/>
              <a:t>fideos</a:t>
            </a:r>
            <a:r>
              <a:rPr lang="en-GB" b="0" baseline="0" dirty="0"/>
              <a:t> </a:t>
            </a:r>
            <a:r>
              <a:rPr lang="en-GB" b="0" baseline="0" dirty="0" err="1"/>
              <a:t>er</a:t>
            </a:r>
            <a:r>
              <a:rPr lang="en-GB" b="0" baseline="0" dirty="0"/>
              <a:t> </a:t>
            </a:r>
            <a:r>
              <a:rPr lang="en-GB" b="0" baseline="0" dirty="0" err="1"/>
              <a:t>mwyn</a:t>
            </a:r>
            <a:r>
              <a:rPr lang="en-GB" b="0" baseline="0" dirty="0"/>
              <a:t> </a:t>
            </a:r>
            <a:r>
              <a:rPr lang="en-GB" b="0" baseline="0" dirty="0" err="1"/>
              <a:t>edrych</a:t>
            </a:r>
            <a:r>
              <a:rPr lang="en-GB" b="0" baseline="0" dirty="0"/>
              <a:t> </a:t>
            </a:r>
            <a:r>
              <a:rPr lang="en-GB" b="0" baseline="0" dirty="0" err="1"/>
              <a:t>ar</a:t>
            </a:r>
            <a:r>
              <a:rPr lang="en-GB" b="0" baseline="0" dirty="0"/>
              <a:t> </a:t>
            </a:r>
            <a:r>
              <a:rPr lang="en-GB" b="0" baseline="0" dirty="0" err="1"/>
              <a:t>y</a:t>
            </a:r>
            <a:r>
              <a:rPr lang="en-GB" b="0" baseline="0" dirty="0"/>
              <a:t> </a:t>
            </a:r>
            <a:r>
              <a:rPr lang="en-GB" b="0" baseline="0" dirty="0" err="1"/>
              <a:t>cysylltiad</a:t>
            </a:r>
            <a:r>
              <a:rPr lang="en-GB" b="0" baseline="0" dirty="0"/>
              <a:t> </a:t>
            </a:r>
            <a:r>
              <a:rPr lang="en-GB" b="0" baseline="0" dirty="0" err="1"/>
              <a:t>rhwng</a:t>
            </a:r>
            <a:r>
              <a:rPr lang="en-GB" b="0" baseline="0" dirty="0"/>
              <a:t> </a:t>
            </a:r>
            <a:r>
              <a:rPr lang="en-GB" b="0" baseline="0" dirty="0" err="1"/>
              <a:t>hyn</a:t>
            </a:r>
            <a:r>
              <a:rPr lang="en-GB" b="0" baseline="0" dirty="0"/>
              <a:t> </a:t>
            </a:r>
            <a:r>
              <a:rPr lang="en-GB" b="0" baseline="0" dirty="0" err="1"/>
              <a:t>a’ch</a:t>
            </a:r>
            <a:r>
              <a:rPr lang="en-GB" b="0" baseline="0" dirty="0"/>
              <a:t> </a:t>
            </a:r>
            <a:r>
              <a:rPr lang="en-GB" b="0" baseline="0" dirty="0" err="1"/>
              <a:t>ymarfer</a:t>
            </a:r>
            <a:r>
              <a:rPr lang="en-GB" b="0" baseline="0" dirty="0"/>
              <a:t>. </a:t>
            </a:r>
            <a:endParaRPr lang="en-GB" b="1" baseline="0" dirty="0"/>
          </a:p>
        </p:txBody>
      </p:sp>
    </p:spTree>
    <p:extLst>
      <p:ext uri="{BB962C8B-B14F-4D97-AF65-F5344CB8AC3E}">
        <p14:creationId xmlns:p14="http://schemas.microsoft.com/office/powerpoint/2010/main" val="1790075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241425"/>
            <a:ext cx="4016375" cy="2260600"/>
          </a:xfrm>
        </p:spPr>
      </p:sp>
      <p:sp>
        <p:nvSpPr>
          <p:cNvPr id="3" name="Notes Placeholder 2"/>
          <p:cNvSpPr>
            <a:spLocks noGrp="1"/>
          </p:cNvSpPr>
          <p:nvPr>
            <p:ph type="body" idx="1"/>
          </p:nvPr>
        </p:nvSpPr>
        <p:spPr>
          <a:xfrm>
            <a:off x="679768" y="3758739"/>
            <a:ext cx="5438140" cy="5454074"/>
          </a:xfrm>
        </p:spPr>
        <p:txBody>
          <a:bodyPr/>
          <a:lstStyle/>
          <a:p>
            <a:r>
              <a:rPr lang="en-GB" b="1" dirty="0"/>
              <a:t>Focus of Slide - </a:t>
            </a:r>
            <a:r>
              <a:rPr lang="en-GB" b="0" dirty="0"/>
              <a:t>Participation</a:t>
            </a:r>
          </a:p>
          <a:p>
            <a:r>
              <a:rPr lang="en-GB" b="1" dirty="0"/>
              <a:t>Context </a:t>
            </a:r>
            <a:r>
              <a:rPr lang="en-GB" baseline="0" dirty="0"/>
              <a:t>The fourth principle is Participation – this means listening to children and young people and taking their views meaningfully into account. All children and young people should be supported to freely express their opinion; they should be both heard and listened to.</a:t>
            </a:r>
          </a:p>
          <a:p>
            <a:endParaRPr lang="en-GB" baseline="0" dirty="0"/>
          </a:p>
          <a:p>
            <a:r>
              <a:rPr lang="en-GB" baseline="0" dirty="0"/>
              <a:t>------------------------------------------------------</a:t>
            </a:r>
          </a:p>
          <a:p>
            <a:endParaRPr lang="en-GB" baseline="0" dirty="0"/>
          </a:p>
          <a:p>
            <a:r>
              <a:rPr lang="en-GB" b="1" baseline="0" dirty="0" err="1"/>
              <a:t>Ffocws</a:t>
            </a:r>
            <a:r>
              <a:rPr lang="en-GB" b="1" baseline="0" dirty="0"/>
              <a:t> y </a:t>
            </a:r>
            <a:r>
              <a:rPr lang="en-GB" b="1" baseline="0" dirty="0" err="1"/>
              <a:t>Sleid</a:t>
            </a:r>
            <a:r>
              <a:rPr lang="en-GB" b="1" baseline="0" dirty="0"/>
              <a:t> – </a:t>
            </a:r>
            <a:r>
              <a:rPr lang="en-GB" b="0" baseline="0" dirty="0" err="1"/>
              <a:t>Cyfranogiad</a:t>
            </a:r>
            <a:endParaRPr lang="en-GB" b="0" baseline="0" dirty="0"/>
          </a:p>
          <a:p>
            <a:r>
              <a:rPr lang="en-GB" b="1" baseline="0" dirty="0" err="1"/>
              <a:t>Cyd-destun</a:t>
            </a:r>
            <a:r>
              <a:rPr lang="en-GB" b="1" baseline="0" dirty="0"/>
              <a:t> </a:t>
            </a:r>
            <a:r>
              <a:rPr lang="en-GB" b="0" baseline="0" dirty="0"/>
              <a:t>Y </a:t>
            </a:r>
            <a:r>
              <a:rPr lang="en-GB" b="0" baseline="0" dirty="0" err="1"/>
              <a:t>bedwaredd</a:t>
            </a:r>
            <a:r>
              <a:rPr lang="en-GB" b="0" baseline="0" dirty="0"/>
              <a:t> </a:t>
            </a:r>
            <a:r>
              <a:rPr lang="en-GB" b="0" baseline="0" dirty="0" err="1"/>
              <a:t>egwyddor</a:t>
            </a:r>
            <a:r>
              <a:rPr lang="en-GB" b="0" baseline="0" dirty="0"/>
              <a:t> </a:t>
            </a:r>
            <a:r>
              <a:rPr lang="en-GB" b="0" baseline="0" dirty="0" err="1"/>
              <a:t>yw</a:t>
            </a:r>
            <a:r>
              <a:rPr lang="en-GB" b="0" baseline="0" dirty="0"/>
              <a:t> </a:t>
            </a:r>
            <a:r>
              <a:rPr lang="en-GB" b="0" baseline="0" dirty="0" err="1"/>
              <a:t>Cyfranogiad</a:t>
            </a:r>
            <a:r>
              <a:rPr lang="en-GB" b="0" baseline="0" dirty="0"/>
              <a:t> – </a:t>
            </a:r>
            <a:r>
              <a:rPr lang="en-GB" b="0" baseline="0" dirty="0" err="1"/>
              <a:t>ystyr</a:t>
            </a:r>
            <a:r>
              <a:rPr lang="en-GB" b="0" baseline="0" dirty="0"/>
              <a:t> </a:t>
            </a:r>
            <a:r>
              <a:rPr lang="en-GB" b="0" baseline="0" dirty="0" err="1"/>
              <a:t>hynny</a:t>
            </a:r>
            <a:r>
              <a:rPr lang="en-GB" b="0" baseline="0" dirty="0"/>
              <a:t> </a:t>
            </a:r>
            <a:r>
              <a:rPr lang="en-GB" b="0" baseline="0" dirty="0" err="1"/>
              <a:t>yw</a:t>
            </a:r>
            <a:r>
              <a:rPr lang="en-GB" b="0" baseline="0" dirty="0"/>
              <a:t> </a:t>
            </a:r>
            <a:r>
              <a:rPr lang="en-GB" b="0" baseline="0" dirty="0" err="1"/>
              <a:t>gwrando</a:t>
            </a:r>
            <a:r>
              <a:rPr lang="en-GB" b="0" baseline="0" dirty="0"/>
              <a:t> </a:t>
            </a:r>
            <a:r>
              <a:rPr lang="en-GB" b="0" baseline="0" dirty="0" err="1"/>
              <a:t>ar</a:t>
            </a:r>
            <a:r>
              <a:rPr lang="en-GB" b="0" baseline="0" dirty="0"/>
              <a:t> </a:t>
            </a:r>
            <a:r>
              <a:rPr lang="en-GB" b="0" baseline="0" dirty="0" err="1"/>
              <a:t>blant</a:t>
            </a:r>
            <a:r>
              <a:rPr lang="en-GB" b="0" baseline="0" dirty="0"/>
              <a:t> a </a:t>
            </a:r>
            <a:r>
              <a:rPr lang="en-GB" b="0" baseline="0" dirty="0" err="1"/>
              <a:t>phobl</a:t>
            </a:r>
            <a:r>
              <a:rPr lang="en-GB" b="0" baseline="0" dirty="0"/>
              <a:t> </a:t>
            </a:r>
            <a:r>
              <a:rPr lang="en-GB" b="0" baseline="0" dirty="0" err="1"/>
              <a:t>ifanc</a:t>
            </a:r>
            <a:r>
              <a:rPr lang="en-GB" b="0" baseline="0" dirty="0"/>
              <a:t> a </a:t>
            </a:r>
            <a:r>
              <a:rPr lang="en-GB" b="0" baseline="0" dirty="0" err="1"/>
              <a:t>rhoi</a:t>
            </a:r>
            <a:r>
              <a:rPr lang="en-GB" b="0" baseline="0" dirty="0"/>
              <a:t> </a:t>
            </a:r>
            <a:r>
              <a:rPr lang="en-GB" b="0" baseline="0" dirty="0" err="1"/>
              <a:t>sylw</a:t>
            </a:r>
            <a:r>
              <a:rPr lang="en-GB" b="0" baseline="0" dirty="0"/>
              <a:t> </a:t>
            </a:r>
            <a:r>
              <a:rPr lang="en-GB" b="0" baseline="0" dirty="0" err="1"/>
              <a:t>i’w</a:t>
            </a:r>
            <a:r>
              <a:rPr lang="en-GB" b="0" baseline="0" dirty="0"/>
              <a:t> barn </a:t>
            </a:r>
            <a:r>
              <a:rPr lang="en-GB" b="0" baseline="0" dirty="0" err="1"/>
              <a:t>mewn</a:t>
            </a:r>
            <a:r>
              <a:rPr lang="en-GB" b="0" baseline="0" dirty="0"/>
              <a:t> </a:t>
            </a:r>
            <a:r>
              <a:rPr lang="en-GB" b="0" baseline="0" dirty="0" err="1"/>
              <a:t>ffordd</a:t>
            </a:r>
            <a:r>
              <a:rPr lang="en-GB" b="0" baseline="0" dirty="0"/>
              <a:t> </a:t>
            </a:r>
            <a:r>
              <a:rPr lang="en-GB" b="0" baseline="0" dirty="0" err="1"/>
              <a:t>ystyrlon</a:t>
            </a:r>
            <a:r>
              <a:rPr lang="en-GB" b="0" baseline="0" dirty="0"/>
              <a:t>. </a:t>
            </a:r>
            <a:r>
              <a:rPr lang="en-GB" b="0" baseline="0" dirty="0" err="1"/>
              <a:t>Dylai</a:t>
            </a:r>
            <a:r>
              <a:rPr lang="en-GB" b="0" baseline="0" dirty="0"/>
              <a:t> </a:t>
            </a:r>
            <a:r>
              <a:rPr lang="en-GB" b="0" baseline="0" dirty="0" err="1"/>
              <a:t>pob</a:t>
            </a:r>
            <a:r>
              <a:rPr lang="en-GB" b="0" baseline="0" dirty="0"/>
              <a:t> </a:t>
            </a:r>
            <a:r>
              <a:rPr lang="en-GB" b="0" baseline="0" dirty="0" err="1"/>
              <a:t>plentyn</a:t>
            </a:r>
            <a:r>
              <a:rPr lang="en-GB" b="0" baseline="0" dirty="0"/>
              <a:t> a </a:t>
            </a:r>
            <a:r>
              <a:rPr lang="en-GB" b="0" baseline="0" dirty="0" err="1"/>
              <a:t>pherson</a:t>
            </a:r>
            <a:r>
              <a:rPr lang="en-GB" b="0" baseline="0" dirty="0"/>
              <a:t> </a:t>
            </a:r>
            <a:r>
              <a:rPr lang="en-GB" b="0" baseline="0" dirty="0" err="1"/>
              <a:t>ifanc</a:t>
            </a:r>
            <a:r>
              <a:rPr lang="en-GB" b="0" baseline="0" dirty="0"/>
              <a:t> </a:t>
            </a:r>
            <a:r>
              <a:rPr lang="en-GB" b="0" baseline="0" dirty="0" err="1"/>
              <a:t>gael</a:t>
            </a:r>
            <a:r>
              <a:rPr lang="en-GB" b="0" baseline="0" dirty="0"/>
              <a:t> </a:t>
            </a:r>
            <a:r>
              <a:rPr lang="en-GB" b="0" baseline="0" dirty="0" err="1"/>
              <a:t>eu</a:t>
            </a:r>
            <a:r>
              <a:rPr lang="en-GB" b="0" baseline="0" dirty="0"/>
              <a:t> </a:t>
            </a:r>
            <a:r>
              <a:rPr lang="en-GB" b="0" baseline="0" dirty="0" err="1"/>
              <a:t>cefnogi</a:t>
            </a:r>
            <a:r>
              <a:rPr lang="en-GB" b="0" baseline="0" dirty="0"/>
              <a:t> </a:t>
            </a:r>
            <a:r>
              <a:rPr lang="en-GB" b="0" baseline="0" dirty="0" err="1"/>
              <a:t>i</a:t>
            </a:r>
            <a:r>
              <a:rPr lang="en-GB" b="0" baseline="0" dirty="0"/>
              <a:t> </a:t>
            </a:r>
            <a:r>
              <a:rPr lang="en-GB" b="0" baseline="0" dirty="0" err="1"/>
              <a:t>fynegi</a:t>
            </a:r>
            <a:r>
              <a:rPr lang="en-GB" b="0" baseline="0" dirty="0"/>
              <a:t> barn </a:t>
            </a:r>
            <a:r>
              <a:rPr lang="en-GB" b="0" baseline="0" dirty="0" err="1"/>
              <a:t>yn</a:t>
            </a:r>
            <a:r>
              <a:rPr lang="en-GB" b="0" baseline="0" dirty="0"/>
              <a:t> </a:t>
            </a:r>
            <a:r>
              <a:rPr lang="en-GB" b="0" baseline="0" dirty="0" err="1"/>
              <a:t>rhydd</a:t>
            </a:r>
            <a:r>
              <a:rPr lang="en-GB" b="0" baseline="0" dirty="0"/>
              <a:t>; </a:t>
            </a:r>
            <a:r>
              <a:rPr lang="en-GB" b="0" baseline="0" dirty="0" err="1"/>
              <a:t>dylen</a:t>
            </a:r>
            <a:r>
              <a:rPr lang="en-GB" b="0" baseline="0" dirty="0"/>
              <a:t> </a:t>
            </a:r>
            <a:r>
              <a:rPr lang="en-GB" b="0" baseline="0" dirty="0" err="1"/>
              <a:t>nhw</a:t>
            </a:r>
            <a:r>
              <a:rPr lang="en-GB" b="0" baseline="0" dirty="0"/>
              <a:t> </a:t>
            </a:r>
            <a:r>
              <a:rPr lang="en-GB" b="0" baseline="0" dirty="0" err="1"/>
              <a:t>gael</a:t>
            </a:r>
            <a:r>
              <a:rPr lang="en-GB" b="0" baseline="0" dirty="0"/>
              <a:t> </a:t>
            </a:r>
            <a:r>
              <a:rPr lang="en-GB" b="0" baseline="0" dirty="0" err="1"/>
              <a:t>eu</a:t>
            </a:r>
            <a:r>
              <a:rPr lang="en-GB" b="0" baseline="0" dirty="0"/>
              <a:t> </a:t>
            </a:r>
            <a:r>
              <a:rPr lang="en-GB" b="0" baseline="0" dirty="0" err="1"/>
              <a:t>clywed</a:t>
            </a:r>
            <a:r>
              <a:rPr lang="en-GB" b="0" baseline="0" dirty="0"/>
              <a:t> a </a:t>
            </a:r>
            <a:r>
              <a:rPr lang="en-GB" b="0" baseline="0" dirty="0" err="1"/>
              <a:t>chael</a:t>
            </a:r>
            <a:r>
              <a:rPr lang="en-GB" b="0" baseline="0" dirty="0"/>
              <a:t> </a:t>
            </a:r>
            <a:r>
              <a:rPr lang="en-GB" b="0" baseline="0" dirty="0" err="1"/>
              <a:t>gwrandawiad</a:t>
            </a:r>
            <a:r>
              <a:rPr lang="en-GB" b="0" baseline="0" dirty="0"/>
              <a:t>. </a:t>
            </a:r>
            <a:endParaRPr lang="en-GB" b="1" baseline="0" dirty="0"/>
          </a:p>
          <a:p>
            <a:endParaRPr lang="en-GB" dirty="0"/>
          </a:p>
        </p:txBody>
      </p:sp>
    </p:spTree>
    <p:extLst>
      <p:ext uri="{BB962C8B-B14F-4D97-AF65-F5344CB8AC3E}">
        <p14:creationId xmlns:p14="http://schemas.microsoft.com/office/powerpoint/2010/main" val="149356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241425"/>
            <a:ext cx="4016375" cy="2260600"/>
          </a:xfrm>
        </p:spPr>
      </p:sp>
      <p:sp>
        <p:nvSpPr>
          <p:cNvPr id="3" name="Notes Placeholder 2"/>
          <p:cNvSpPr>
            <a:spLocks noGrp="1"/>
          </p:cNvSpPr>
          <p:nvPr>
            <p:ph type="body" idx="1"/>
          </p:nvPr>
        </p:nvSpPr>
        <p:spPr>
          <a:xfrm>
            <a:off x="679768" y="3758739"/>
            <a:ext cx="5438140" cy="5454074"/>
          </a:xfrm>
        </p:spPr>
        <p:txBody>
          <a:bodyPr/>
          <a:lstStyle/>
          <a:p>
            <a:r>
              <a:rPr lang="en-GB" b="1" dirty="0"/>
              <a:t>Focus of Slide – </a:t>
            </a:r>
            <a:r>
              <a:rPr lang="en-GB" b="0" dirty="0"/>
              <a:t>Accountability</a:t>
            </a:r>
          </a:p>
          <a:p>
            <a:r>
              <a:rPr lang="en-GB" b="1" dirty="0"/>
              <a:t>Context - </a:t>
            </a:r>
            <a:r>
              <a:rPr lang="en-GB" dirty="0"/>
              <a:t>The fifth and last principle is Accountability – Authorities should be accountable</a:t>
            </a:r>
            <a:r>
              <a:rPr lang="en-GB" baseline="0" dirty="0"/>
              <a:t> to children for decisions and actions which affect their lives. Children should be provided with information and given access to procedures which enable them to question and challenge decision makers.</a:t>
            </a:r>
          </a:p>
          <a:p>
            <a:endParaRPr lang="en-GB" baseline="0" dirty="0"/>
          </a:p>
          <a:p>
            <a:r>
              <a:rPr lang="en-GB" baseline="0" dirty="0"/>
              <a:t>-----------------------------------------------------------------</a:t>
            </a:r>
          </a:p>
          <a:p>
            <a:endParaRPr lang="en-GB" baseline="0" dirty="0"/>
          </a:p>
          <a:p>
            <a:r>
              <a:rPr lang="en-GB" b="1" baseline="0" dirty="0" err="1"/>
              <a:t>Ffocws</a:t>
            </a:r>
            <a:r>
              <a:rPr lang="en-GB" b="1" baseline="0" dirty="0"/>
              <a:t> y </a:t>
            </a:r>
            <a:r>
              <a:rPr lang="en-GB" b="1" baseline="0" dirty="0" err="1"/>
              <a:t>Sleid</a:t>
            </a:r>
            <a:r>
              <a:rPr lang="en-GB" b="1" baseline="0" dirty="0"/>
              <a:t> – </a:t>
            </a:r>
            <a:r>
              <a:rPr lang="en-GB" b="0" baseline="0" dirty="0" err="1"/>
              <a:t>Atebolrwydd</a:t>
            </a:r>
            <a:endParaRPr lang="en-GB" b="0" baseline="0" dirty="0"/>
          </a:p>
          <a:p>
            <a:r>
              <a:rPr lang="en-GB" b="1" baseline="0" dirty="0" err="1"/>
              <a:t>Cyd-destun</a:t>
            </a:r>
            <a:r>
              <a:rPr lang="en-GB" b="1" baseline="0" dirty="0"/>
              <a:t> </a:t>
            </a:r>
            <a:r>
              <a:rPr lang="en-GB" b="0" baseline="0" dirty="0"/>
              <a:t>– Y </a:t>
            </a:r>
            <a:r>
              <a:rPr lang="en-GB" b="0" baseline="0" dirty="0" err="1"/>
              <a:t>pumed</a:t>
            </a:r>
            <a:r>
              <a:rPr lang="en-GB" b="0" baseline="0" dirty="0"/>
              <a:t> </a:t>
            </a:r>
            <a:r>
              <a:rPr lang="en-GB" b="0" baseline="0" dirty="0" err="1"/>
              <a:t>egwyddor</a:t>
            </a:r>
            <a:r>
              <a:rPr lang="en-GB" b="0" baseline="0" dirty="0"/>
              <a:t>, </a:t>
            </a:r>
            <a:r>
              <a:rPr lang="en-GB" b="0" baseline="0" dirty="0" err="1"/>
              <a:t>yr</a:t>
            </a:r>
            <a:r>
              <a:rPr lang="en-GB" b="0" baseline="0" dirty="0"/>
              <a:t> un </a:t>
            </a:r>
            <a:r>
              <a:rPr lang="en-GB" b="0" baseline="0" dirty="0" err="1"/>
              <a:t>olaf</a:t>
            </a:r>
            <a:r>
              <a:rPr lang="en-GB" b="0" baseline="0" dirty="0"/>
              <a:t>, </a:t>
            </a:r>
            <a:r>
              <a:rPr lang="en-GB" b="0" baseline="0" dirty="0" err="1"/>
              <a:t>yw</a:t>
            </a:r>
            <a:r>
              <a:rPr lang="en-GB" b="0" baseline="0" dirty="0"/>
              <a:t> </a:t>
            </a:r>
            <a:r>
              <a:rPr lang="en-GB" b="0" baseline="0" dirty="0" err="1"/>
              <a:t>Atebolrwydd</a:t>
            </a:r>
            <a:r>
              <a:rPr lang="en-GB" b="0" baseline="0" dirty="0"/>
              <a:t> – </a:t>
            </a:r>
            <a:r>
              <a:rPr lang="en-GB" b="0" baseline="0" dirty="0" err="1"/>
              <a:t>Dylai</a:t>
            </a:r>
            <a:r>
              <a:rPr lang="en-GB" b="0" baseline="0" dirty="0"/>
              <a:t> </a:t>
            </a:r>
            <a:r>
              <a:rPr lang="en-GB" b="0" baseline="0" dirty="0" err="1"/>
              <a:t>Awdurdodau</a:t>
            </a:r>
            <a:r>
              <a:rPr lang="en-GB" b="0" baseline="0" dirty="0"/>
              <a:t> </a:t>
            </a:r>
            <a:r>
              <a:rPr lang="en-GB" b="0" baseline="0" dirty="0" err="1"/>
              <a:t>fod</a:t>
            </a:r>
            <a:r>
              <a:rPr lang="en-GB" b="0" baseline="0" dirty="0"/>
              <a:t> </a:t>
            </a:r>
            <a:r>
              <a:rPr lang="en-GB" b="0" baseline="0" dirty="0" err="1"/>
              <a:t>yn</a:t>
            </a:r>
            <a:r>
              <a:rPr lang="en-GB" b="0" baseline="0" dirty="0"/>
              <a:t> </a:t>
            </a:r>
            <a:r>
              <a:rPr lang="en-GB" b="0" baseline="0" dirty="0" err="1"/>
              <a:t>atebol</a:t>
            </a:r>
            <a:r>
              <a:rPr lang="en-GB" b="0" baseline="0" dirty="0"/>
              <a:t> </a:t>
            </a:r>
            <a:r>
              <a:rPr lang="en-GB" b="0" baseline="0" dirty="0" err="1"/>
              <a:t>i</a:t>
            </a:r>
            <a:r>
              <a:rPr lang="en-GB" b="0" baseline="0" dirty="0"/>
              <a:t> </a:t>
            </a:r>
            <a:r>
              <a:rPr lang="en-GB" b="0" baseline="0" dirty="0" err="1"/>
              <a:t>blant</a:t>
            </a:r>
            <a:r>
              <a:rPr lang="en-GB" b="0" baseline="0" dirty="0"/>
              <a:t> am </a:t>
            </a:r>
            <a:r>
              <a:rPr lang="en-GB" b="0" baseline="0" dirty="0" err="1"/>
              <a:t>benderfyniadau</a:t>
            </a:r>
            <a:r>
              <a:rPr lang="en-GB" b="0" baseline="0" dirty="0"/>
              <a:t> a </a:t>
            </a:r>
            <a:r>
              <a:rPr lang="en-GB" b="0" baseline="0" dirty="0" err="1"/>
              <a:t>chamau</a:t>
            </a:r>
            <a:r>
              <a:rPr lang="en-GB" b="0" baseline="0" dirty="0"/>
              <a:t> </a:t>
            </a:r>
            <a:r>
              <a:rPr lang="en-GB" b="0" baseline="0" dirty="0" err="1"/>
              <a:t>gweithredu</a:t>
            </a:r>
            <a:r>
              <a:rPr lang="en-GB" b="0" baseline="0" dirty="0"/>
              <a:t> </a:t>
            </a:r>
            <a:r>
              <a:rPr lang="en-GB" b="0" baseline="0" dirty="0" err="1"/>
              <a:t>sy’n</a:t>
            </a:r>
            <a:r>
              <a:rPr lang="en-GB" b="0" baseline="0" dirty="0"/>
              <a:t> </a:t>
            </a:r>
            <a:r>
              <a:rPr lang="en-GB" b="0" baseline="0" dirty="0" err="1"/>
              <a:t>effeithio</a:t>
            </a:r>
            <a:r>
              <a:rPr lang="en-GB" b="0" baseline="0" dirty="0"/>
              <a:t> </a:t>
            </a:r>
            <a:r>
              <a:rPr lang="en-GB" b="0" baseline="0" dirty="0" err="1"/>
              <a:t>ar</a:t>
            </a:r>
            <a:r>
              <a:rPr lang="en-GB" b="0" baseline="0" dirty="0"/>
              <a:t> </a:t>
            </a:r>
            <a:r>
              <a:rPr lang="en-GB" b="0" baseline="0" dirty="0" err="1"/>
              <a:t>eu</a:t>
            </a:r>
            <a:r>
              <a:rPr lang="en-GB" b="0" baseline="0" dirty="0"/>
              <a:t> </a:t>
            </a:r>
            <a:r>
              <a:rPr lang="en-GB" b="0" baseline="0" dirty="0" err="1"/>
              <a:t>bywydau</a:t>
            </a:r>
            <a:r>
              <a:rPr lang="en-GB" b="0" baseline="0" dirty="0"/>
              <a:t>. </a:t>
            </a:r>
            <a:r>
              <a:rPr lang="en-GB" b="0" baseline="0" dirty="0" err="1"/>
              <a:t>Dylai</a:t>
            </a:r>
            <a:r>
              <a:rPr lang="en-GB" b="0" baseline="0" dirty="0"/>
              <a:t> plant </a:t>
            </a:r>
            <a:r>
              <a:rPr lang="en-GB" b="0" baseline="0" dirty="0" err="1"/>
              <a:t>gael</a:t>
            </a:r>
            <a:r>
              <a:rPr lang="en-GB" b="0" baseline="0" dirty="0"/>
              <a:t> </a:t>
            </a:r>
            <a:r>
              <a:rPr lang="en-GB" b="0" baseline="0" dirty="0" err="1"/>
              <a:t>gwybodaeth</a:t>
            </a:r>
            <a:r>
              <a:rPr lang="en-GB" b="0" baseline="0" dirty="0"/>
              <a:t> a </a:t>
            </a:r>
            <a:r>
              <a:rPr lang="en-GB" b="0" baseline="0" dirty="0" err="1"/>
              <a:t>mynediad</a:t>
            </a:r>
            <a:r>
              <a:rPr lang="en-GB" b="0" baseline="0" dirty="0"/>
              <a:t> </a:t>
            </a:r>
            <a:r>
              <a:rPr lang="en-GB" b="0" baseline="0" dirty="0" err="1"/>
              <a:t>i</a:t>
            </a:r>
            <a:r>
              <a:rPr lang="en-GB" b="0" baseline="0" dirty="0"/>
              <a:t> </a:t>
            </a:r>
            <a:r>
              <a:rPr lang="en-GB" b="0" baseline="0" dirty="0" err="1"/>
              <a:t>weithdrefnau</a:t>
            </a:r>
            <a:r>
              <a:rPr lang="en-GB" b="0" baseline="0" dirty="0"/>
              <a:t> </a:t>
            </a:r>
            <a:r>
              <a:rPr lang="en-GB" b="0" baseline="0" dirty="0" err="1"/>
              <a:t>sy’n</a:t>
            </a:r>
            <a:r>
              <a:rPr lang="en-GB" b="0" baseline="0" dirty="0"/>
              <a:t> </a:t>
            </a:r>
            <a:r>
              <a:rPr lang="en-GB" b="0" baseline="0" dirty="0" err="1"/>
              <a:t>eu</a:t>
            </a:r>
            <a:r>
              <a:rPr lang="en-GB" b="0" baseline="0" dirty="0"/>
              <a:t> </a:t>
            </a:r>
            <a:r>
              <a:rPr lang="en-GB" b="0" baseline="0" dirty="0" err="1"/>
              <a:t>galluogi</a:t>
            </a:r>
            <a:r>
              <a:rPr lang="en-GB" b="0" baseline="0" dirty="0"/>
              <a:t> </a:t>
            </a:r>
            <a:r>
              <a:rPr lang="en-GB" b="0" baseline="0" dirty="0" err="1"/>
              <a:t>i</a:t>
            </a:r>
            <a:r>
              <a:rPr lang="en-GB" b="0" baseline="0" dirty="0"/>
              <a:t> </a:t>
            </a:r>
            <a:r>
              <a:rPr lang="en-GB" b="0" baseline="0" dirty="0" err="1"/>
              <a:t>gwestiynu</a:t>
            </a:r>
            <a:r>
              <a:rPr lang="en-GB" b="0" baseline="0" dirty="0"/>
              <a:t> a </a:t>
            </a:r>
            <a:r>
              <a:rPr lang="en-GB" b="0" baseline="0" dirty="0" err="1"/>
              <a:t>herio</a:t>
            </a:r>
            <a:r>
              <a:rPr lang="en-GB" b="0" baseline="0" dirty="0"/>
              <a:t> </a:t>
            </a:r>
            <a:r>
              <a:rPr lang="en-GB" b="0" baseline="0" dirty="0" err="1"/>
              <a:t>llunwyr</a:t>
            </a:r>
            <a:r>
              <a:rPr lang="en-GB" b="0" baseline="0" dirty="0"/>
              <a:t> </a:t>
            </a:r>
            <a:r>
              <a:rPr lang="en-GB" b="0" baseline="0" dirty="0" err="1"/>
              <a:t>penderfyniadau</a:t>
            </a:r>
            <a:r>
              <a:rPr lang="en-GB" b="0" baseline="0" dirty="0"/>
              <a:t>. </a:t>
            </a:r>
            <a:endParaRPr lang="en-GB" b="1" dirty="0"/>
          </a:p>
          <a:p>
            <a:endParaRPr lang="en-GB" dirty="0"/>
          </a:p>
        </p:txBody>
      </p:sp>
    </p:spTree>
    <p:extLst>
      <p:ext uri="{BB962C8B-B14F-4D97-AF65-F5344CB8AC3E}">
        <p14:creationId xmlns:p14="http://schemas.microsoft.com/office/powerpoint/2010/main" val="161021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241425"/>
            <a:ext cx="4016375" cy="2260600"/>
          </a:xfrm>
        </p:spPr>
      </p:sp>
      <p:sp>
        <p:nvSpPr>
          <p:cNvPr id="3" name="Notes Placeholder 2"/>
          <p:cNvSpPr>
            <a:spLocks noGrp="1"/>
          </p:cNvSpPr>
          <p:nvPr>
            <p:ph type="body" idx="1"/>
          </p:nvPr>
        </p:nvSpPr>
        <p:spPr>
          <a:xfrm>
            <a:off x="679768" y="3758739"/>
            <a:ext cx="5438140" cy="5454074"/>
          </a:xfrm>
        </p:spPr>
        <p:txBody>
          <a:bodyPr/>
          <a:lstStyle/>
          <a:p>
            <a:r>
              <a:rPr lang="en-GB" b="1" dirty="0"/>
              <a:t>Focus of Slide – </a:t>
            </a:r>
            <a:r>
              <a:rPr lang="en-GB" b="0" dirty="0"/>
              <a:t>examples of the Rights way in practice</a:t>
            </a:r>
          </a:p>
          <a:p>
            <a:r>
              <a:rPr lang="en-GB" b="1" dirty="0"/>
              <a:t>Context – </a:t>
            </a:r>
            <a:r>
              <a:rPr lang="en-GB" b="0" dirty="0"/>
              <a:t>these two clips show Rights embedded in different settings</a:t>
            </a:r>
          </a:p>
          <a:p>
            <a:r>
              <a:rPr lang="en-GB" b="1" dirty="0"/>
              <a:t>Activity – </a:t>
            </a:r>
            <a:r>
              <a:rPr lang="en-GB" b="0" dirty="0"/>
              <a:t>Videos</a:t>
            </a:r>
          </a:p>
          <a:p>
            <a:endParaRPr lang="en-GB" b="0" dirty="0"/>
          </a:p>
          <a:p>
            <a:r>
              <a:rPr lang="en-GB" b="0" dirty="0"/>
              <a:t>---------------------------------------------------------</a:t>
            </a:r>
          </a:p>
          <a:p>
            <a:endParaRPr lang="en-GB" b="1" dirty="0"/>
          </a:p>
          <a:p>
            <a:r>
              <a:rPr lang="en-GB" b="1" dirty="0" err="1"/>
              <a:t>Ffocws</a:t>
            </a:r>
            <a:r>
              <a:rPr lang="en-GB" b="1" baseline="0" dirty="0"/>
              <a:t> y </a:t>
            </a:r>
            <a:r>
              <a:rPr lang="en-GB" b="1" baseline="0" dirty="0" err="1"/>
              <a:t>Sleid</a:t>
            </a:r>
            <a:r>
              <a:rPr lang="en-GB" b="1" baseline="0" dirty="0"/>
              <a:t> – </a:t>
            </a:r>
            <a:r>
              <a:rPr lang="en-GB" b="0" baseline="0" dirty="0" err="1"/>
              <a:t>enghreifftiau</a:t>
            </a:r>
            <a:r>
              <a:rPr lang="en-GB" b="0" baseline="0" dirty="0"/>
              <a:t> o </a:t>
            </a:r>
            <a:r>
              <a:rPr lang="en-GB" b="0" baseline="0" dirty="0" err="1"/>
              <a:t>Hawliau</a:t>
            </a:r>
            <a:r>
              <a:rPr lang="en-GB" b="0" baseline="0" dirty="0"/>
              <a:t> </a:t>
            </a:r>
            <a:r>
              <a:rPr lang="en-GB" b="0" baseline="0" dirty="0" err="1"/>
              <a:t>ar</a:t>
            </a:r>
            <a:r>
              <a:rPr lang="en-GB" b="0" baseline="0" dirty="0"/>
              <a:t> </a:t>
            </a:r>
            <a:r>
              <a:rPr lang="en-GB" b="0" baseline="0" dirty="0" err="1"/>
              <a:t>waith</a:t>
            </a:r>
            <a:endParaRPr lang="en-GB" b="0" baseline="0" dirty="0"/>
          </a:p>
          <a:p>
            <a:r>
              <a:rPr lang="en-GB" b="1" baseline="0" dirty="0" err="1"/>
              <a:t>Cyd-destun</a:t>
            </a:r>
            <a:r>
              <a:rPr lang="en-GB" b="1" baseline="0" dirty="0"/>
              <a:t> – </a:t>
            </a:r>
            <a:r>
              <a:rPr lang="en-GB" b="0" baseline="0" dirty="0" err="1"/>
              <a:t>mae’r</a:t>
            </a:r>
            <a:r>
              <a:rPr lang="en-GB" b="0" baseline="0" dirty="0"/>
              <a:t> </a:t>
            </a:r>
            <a:r>
              <a:rPr lang="en-GB" b="0" baseline="0" dirty="0" err="1"/>
              <a:t>ddau</a:t>
            </a:r>
            <a:r>
              <a:rPr lang="en-GB" b="0" baseline="0" dirty="0"/>
              <a:t> </a:t>
            </a:r>
            <a:r>
              <a:rPr lang="en-GB" b="0" baseline="0" dirty="0" err="1"/>
              <a:t>glip</a:t>
            </a:r>
            <a:r>
              <a:rPr lang="en-GB" b="0" baseline="0" dirty="0"/>
              <a:t> </a:t>
            </a:r>
            <a:r>
              <a:rPr lang="en-GB" b="0" baseline="0" dirty="0" err="1"/>
              <a:t>yma’n</a:t>
            </a:r>
            <a:r>
              <a:rPr lang="en-GB" b="0" baseline="0" dirty="0"/>
              <a:t> </a:t>
            </a:r>
            <a:r>
              <a:rPr lang="en-GB" b="0" baseline="0" dirty="0" err="1"/>
              <a:t>dangos</a:t>
            </a:r>
            <a:r>
              <a:rPr lang="en-GB" b="0" baseline="0" dirty="0"/>
              <a:t> </a:t>
            </a:r>
            <a:r>
              <a:rPr lang="en-GB" b="0" baseline="0" dirty="0" err="1"/>
              <a:t>Hawliau</a:t>
            </a:r>
            <a:r>
              <a:rPr lang="en-GB" b="0" baseline="0" dirty="0"/>
              <a:t> </a:t>
            </a:r>
            <a:r>
              <a:rPr lang="en-GB" b="0" baseline="0" dirty="0" err="1"/>
              <a:t>yn</a:t>
            </a:r>
            <a:r>
              <a:rPr lang="en-GB" b="0" baseline="0" dirty="0"/>
              <a:t> </a:t>
            </a:r>
            <a:r>
              <a:rPr lang="en-GB" b="0" baseline="0" dirty="0" err="1"/>
              <a:t>cael</a:t>
            </a:r>
            <a:r>
              <a:rPr lang="en-GB" b="0" baseline="0" dirty="0"/>
              <a:t> </a:t>
            </a:r>
            <a:r>
              <a:rPr lang="en-GB" b="0" baseline="0" dirty="0" err="1"/>
              <a:t>eu</a:t>
            </a:r>
            <a:r>
              <a:rPr lang="en-GB" b="0" baseline="0" dirty="0"/>
              <a:t> </a:t>
            </a:r>
            <a:r>
              <a:rPr lang="en-GB" b="0" baseline="0" dirty="0" err="1"/>
              <a:t>hymgorffori</a:t>
            </a:r>
            <a:r>
              <a:rPr lang="en-GB" b="0" baseline="0" dirty="0"/>
              <a:t> </a:t>
            </a:r>
            <a:r>
              <a:rPr lang="en-GB" b="0" baseline="0" dirty="0" err="1"/>
              <a:t>mewn</a:t>
            </a:r>
            <a:r>
              <a:rPr lang="en-GB" b="0" baseline="0" dirty="0"/>
              <a:t> </a:t>
            </a:r>
            <a:r>
              <a:rPr lang="en-GB" b="0" baseline="0" dirty="0" err="1"/>
              <a:t>gwahanol</a:t>
            </a:r>
            <a:r>
              <a:rPr lang="en-GB" b="0" baseline="0" dirty="0"/>
              <a:t> </a:t>
            </a:r>
            <a:r>
              <a:rPr lang="en-GB" b="0" baseline="0" dirty="0" err="1"/>
              <a:t>leoliadau</a:t>
            </a:r>
            <a:endParaRPr lang="en-GB" b="0" baseline="0" dirty="0"/>
          </a:p>
          <a:p>
            <a:r>
              <a:rPr lang="en-GB" b="1" baseline="0" dirty="0" err="1"/>
              <a:t>Gweithgaredd</a:t>
            </a:r>
            <a:r>
              <a:rPr lang="en-GB" b="1" baseline="0" dirty="0"/>
              <a:t> - </a:t>
            </a:r>
            <a:r>
              <a:rPr lang="en-GB" b="0" baseline="0" dirty="0" err="1"/>
              <a:t>Fideos</a:t>
            </a:r>
            <a:endParaRPr lang="en-GB" b="0" dirty="0"/>
          </a:p>
          <a:p>
            <a:endParaRPr lang="en-GB" dirty="0"/>
          </a:p>
        </p:txBody>
      </p:sp>
    </p:spTree>
    <p:extLst>
      <p:ext uri="{BB962C8B-B14F-4D97-AF65-F5344CB8AC3E}">
        <p14:creationId xmlns:p14="http://schemas.microsoft.com/office/powerpoint/2010/main" val="297141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241425"/>
            <a:ext cx="4016375" cy="2260600"/>
          </a:xfrm>
        </p:spPr>
      </p:sp>
      <p:sp>
        <p:nvSpPr>
          <p:cNvPr id="3" name="Notes Placeholder 2"/>
          <p:cNvSpPr>
            <a:spLocks noGrp="1"/>
          </p:cNvSpPr>
          <p:nvPr>
            <p:ph type="body" idx="1"/>
          </p:nvPr>
        </p:nvSpPr>
        <p:spPr>
          <a:xfrm>
            <a:off x="679768" y="3758739"/>
            <a:ext cx="5438140" cy="5454074"/>
          </a:xfrm>
        </p:spPr>
        <p:txBody>
          <a:bodyPr/>
          <a:lstStyle/>
          <a:p>
            <a:endParaRPr lang="en-GB" dirty="0"/>
          </a:p>
        </p:txBody>
      </p:sp>
    </p:spTree>
    <p:extLst>
      <p:ext uri="{BB962C8B-B14F-4D97-AF65-F5344CB8AC3E}">
        <p14:creationId xmlns:p14="http://schemas.microsoft.com/office/powerpoint/2010/main" val="6958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241425"/>
            <a:ext cx="4016375" cy="2260600"/>
          </a:xfrm>
        </p:spPr>
      </p:sp>
      <p:sp>
        <p:nvSpPr>
          <p:cNvPr id="3" name="Notes Placeholder 2"/>
          <p:cNvSpPr>
            <a:spLocks noGrp="1"/>
          </p:cNvSpPr>
          <p:nvPr>
            <p:ph type="body" idx="1"/>
          </p:nvPr>
        </p:nvSpPr>
        <p:spPr>
          <a:xfrm>
            <a:off x="679768" y="3758739"/>
            <a:ext cx="5438140" cy="5454074"/>
          </a:xfrm>
        </p:spPr>
        <p:txBody>
          <a:bodyPr/>
          <a:lstStyle/>
          <a:p>
            <a:pPr lvl="0">
              <a:defRPr/>
            </a:pPr>
            <a:r>
              <a:rPr lang="en-GB" b="1" dirty="0"/>
              <a:t>Focus of Slide – </a:t>
            </a:r>
            <a:r>
              <a:rPr lang="en-GB" b="0" dirty="0"/>
              <a:t>Case studies</a:t>
            </a:r>
          </a:p>
          <a:p>
            <a:pPr lvl="0">
              <a:defRPr/>
            </a:pPr>
            <a:r>
              <a:rPr lang="en-GB" b="1" dirty="0"/>
              <a:t>Context-  </a:t>
            </a:r>
            <a:r>
              <a:rPr lang="en-GB" dirty="0"/>
              <a:t>Split into groups and supply each group with case studies around one of the principles and ask them to consider how they can use these examples to influence their practice using</a:t>
            </a:r>
            <a:r>
              <a:rPr lang="en-GB" baseline="0" dirty="0"/>
              <a:t> a Menu for Change.</a:t>
            </a:r>
          </a:p>
          <a:p>
            <a:pPr lvl="0">
              <a:defRPr/>
            </a:pPr>
            <a:endParaRPr lang="en-GB" b="1" baseline="0" dirty="0"/>
          </a:p>
          <a:p>
            <a:pPr lvl="0">
              <a:defRPr/>
            </a:pPr>
            <a:r>
              <a:rPr lang="en-GB" dirty="0">
                <a:solidFill>
                  <a:srgbClr val="FF0000"/>
                </a:solidFill>
              </a:rPr>
              <a:t>Case</a:t>
            </a:r>
            <a:r>
              <a:rPr lang="en-GB" baseline="0" dirty="0">
                <a:solidFill>
                  <a:srgbClr val="FF0000"/>
                </a:solidFill>
              </a:rPr>
              <a:t> studies - https://www.childcomwales.org.uk/wp-content/uploads/2018/06/TRW-case-studies-bilingual-1.docx</a:t>
            </a:r>
          </a:p>
          <a:p>
            <a:pPr lvl="0">
              <a:defRPr/>
            </a:pPr>
            <a:endParaRPr lang="en-GB" baseline="0" dirty="0">
              <a:solidFill>
                <a:srgbClr val="FF0000"/>
              </a:solidFill>
            </a:endParaRPr>
          </a:p>
          <a:p>
            <a:pPr lvl="0">
              <a:defRPr/>
            </a:pPr>
            <a:r>
              <a:rPr lang="en-GB" baseline="0" dirty="0">
                <a:solidFill>
                  <a:srgbClr val="FF0000"/>
                </a:solidFill>
              </a:rPr>
              <a:t>Menu for change - https://www.childcomwales.org.uk/wp-content/uploads/2018/06/Menu-The-Right-Way_headed-1.docx</a:t>
            </a:r>
            <a:endParaRPr lang="en-GB" dirty="0">
              <a:solidFill>
                <a:srgbClr val="FF0000"/>
              </a:solidFill>
            </a:endParaRPr>
          </a:p>
          <a:p>
            <a:pPr>
              <a:defRPr/>
            </a:pPr>
            <a:endParaRPr lang="en-GB" dirty="0">
              <a:solidFill>
                <a:srgbClr val="FF0000"/>
              </a:solidFill>
            </a:endParaRPr>
          </a:p>
          <a:p>
            <a:pPr>
              <a:defRPr/>
            </a:pPr>
            <a:r>
              <a:rPr lang="en-GB" dirty="0">
                <a:solidFill>
                  <a:srgbClr val="FF0000"/>
                </a:solidFill>
              </a:rPr>
              <a:t>----------------------------------------------------------------------</a:t>
            </a:r>
          </a:p>
          <a:p>
            <a:pPr>
              <a:defRPr/>
            </a:pPr>
            <a:endParaRPr lang="en-GB" dirty="0">
              <a:solidFill>
                <a:srgbClr val="FF0000"/>
              </a:solidFill>
            </a:endParaRPr>
          </a:p>
          <a:p>
            <a:pPr>
              <a:defRPr/>
            </a:pPr>
            <a:r>
              <a:rPr lang="en-GB" b="1" dirty="0" err="1">
                <a:solidFill>
                  <a:srgbClr val="FF0000"/>
                </a:solidFill>
              </a:rPr>
              <a:t>Ffocws</a:t>
            </a:r>
            <a:r>
              <a:rPr lang="en-GB" b="1" dirty="0">
                <a:solidFill>
                  <a:srgbClr val="FF0000"/>
                </a:solidFill>
              </a:rPr>
              <a:t> y </a:t>
            </a:r>
            <a:r>
              <a:rPr lang="en-GB" b="1" dirty="0" err="1">
                <a:solidFill>
                  <a:srgbClr val="FF0000"/>
                </a:solidFill>
              </a:rPr>
              <a:t>Sleid</a:t>
            </a:r>
            <a:r>
              <a:rPr lang="en-GB" b="1" dirty="0">
                <a:solidFill>
                  <a:srgbClr val="FF0000"/>
                </a:solidFill>
              </a:rPr>
              <a:t> – </a:t>
            </a:r>
            <a:r>
              <a:rPr lang="en-GB" b="0" dirty="0" err="1">
                <a:solidFill>
                  <a:srgbClr val="FF0000"/>
                </a:solidFill>
              </a:rPr>
              <a:t>Astudiaethau</a:t>
            </a:r>
            <a:r>
              <a:rPr lang="en-GB" b="0" baseline="0" dirty="0">
                <a:solidFill>
                  <a:srgbClr val="FF0000"/>
                </a:solidFill>
              </a:rPr>
              <a:t> </a:t>
            </a:r>
            <a:r>
              <a:rPr lang="en-GB" b="0" baseline="0" dirty="0" err="1">
                <a:solidFill>
                  <a:srgbClr val="FF0000"/>
                </a:solidFill>
              </a:rPr>
              <a:t>achos</a:t>
            </a:r>
            <a:endParaRPr lang="en-GB" b="0" baseline="0" dirty="0">
              <a:solidFill>
                <a:srgbClr val="FF0000"/>
              </a:solidFill>
            </a:endParaRPr>
          </a:p>
          <a:p>
            <a:pPr>
              <a:defRPr/>
            </a:pPr>
            <a:r>
              <a:rPr lang="en-GB" b="1" baseline="0" dirty="0" err="1">
                <a:solidFill>
                  <a:srgbClr val="FF0000"/>
                </a:solidFill>
              </a:rPr>
              <a:t>Cyd-destun</a:t>
            </a:r>
            <a:r>
              <a:rPr lang="en-GB" b="1" baseline="0" dirty="0">
                <a:solidFill>
                  <a:srgbClr val="FF0000"/>
                </a:solidFill>
              </a:rPr>
              <a:t> </a:t>
            </a:r>
            <a:r>
              <a:rPr lang="en-GB" b="0" baseline="0" dirty="0">
                <a:solidFill>
                  <a:srgbClr val="FF0000"/>
                </a:solidFill>
              </a:rPr>
              <a:t>– </a:t>
            </a:r>
            <a:r>
              <a:rPr lang="en-GB" b="0" baseline="0" dirty="0" err="1">
                <a:solidFill>
                  <a:srgbClr val="FF0000"/>
                </a:solidFill>
              </a:rPr>
              <a:t>Rhannu’r</a:t>
            </a:r>
            <a:r>
              <a:rPr lang="en-GB" b="0" baseline="0" dirty="0">
                <a:solidFill>
                  <a:srgbClr val="FF0000"/>
                </a:solidFill>
              </a:rPr>
              <a:t> </a:t>
            </a:r>
            <a:r>
              <a:rPr lang="en-GB" b="0" baseline="0" dirty="0" err="1">
                <a:solidFill>
                  <a:srgbClr val="FF0000"/>
                </a:solidFill>
              </a:rPr>
              <a:t>cyfranogwyr</a:t>
            </a:r>
            <a:r>
              <a:rPr lang="en-GB" b="0" baseline="0" dirty="0">
                <a:solidFill>
                  <a:srgbClr val="FF0000"/>
                </a:solidFill>
              </a:rPr>
              <a:t> </a:t>
            </a:r>
            <a:r>
              <a:rPr lang="en-GB" b="0" baseline="0" dirty="0" err="1">
                <a:solidFill>
                  <a:srgbClr val="FF0000"/>
                </a:solidFill>
              </a:rPr>
              <a:t>yn</a:t>
            </a:r>
            <a:r>
              <a:rPr lang="en-GB" b="0" baseline="0" dirty="0">
                <a:solidFill>
                  <a:srgbClr val="FF0000"/>
                </a:solidFill>
              </a:rPr>
              <a:t> </a:t>
            </a:r>
            <a:r>
              <a:rPr lang="en-GB" b="0" baseline="0" dirty="0" err="1">
                <a:solidFill>
                  <a:srgbClr val="FF0000"/>
                </a:solidFill>
              </a:rPr>
              <a:t>grwpiau</a:t>
            </a:r>
            <a:r>
              <a:rPr lang="en-GB" b="0" baseline="0" dirty="0">
                <a:solidFill>
                  <a:srgbClr val="FF0000"/>
                </a:solidFill>
              </a:rPr>
              <a:t> a </a:t>
            </a:r>
            <a:r>
              <a:rPr lang="en-GB" b="0" baseline="0" dirty="0" err="1">
                <a:solidFill>
                  <a:srgbClr val="FF0000"/>
                </a:solidFill>
              </a:rPr>
              <a:t>rhoi</a:t>
            </a:r>
            <a:r>
              <a:rPr lang="en-GB" b="0" baseline="0" dirty="0">
                <a:solidFill>
                  <a:srgbClr val="FF0000"/>
                </a:solidFill>
              </a:rPr>
              <a:t> </a:t>
            </a:r>
            <a:r>
              <a:rPr lang="en-GB" b="0" baseline="0" dirty="0" err="1">
                <a:solidFill>
                  <a:srgbClr val="FF0000"/>
                </a:solidFill>
              </a:rPr>
              <a:t>astudiaethau</a:t>
            </a:r>
            <a:r>
              <a:rPr lang="en-GB" b="0" baseline="0" dirty="0">
                <a:solidFill>
                  <a:srgbClr val="FF0000"/>
                </a:solidFill>
              </a:rPr>
              <a:t> </a:t>
            </a:r>
            <a:r>
              <a:rPr lang="en-GB" b="0" baseline="0" dirty="0" err="1">
                <a:solidFill>
                  <a:srgbClr val="FF0000"/>
                </a:solidFill>
              </a:rPr>
              <a:t>achos</a:t>
            </a:r>
            <a:r>
              <a:rPr lang="en-GB" b="0" baseline="0" dirty="0">
                <a:solidFill>
                  <a:srgbClr val="FF0000"/>
                </a:solidFill>
              </a:rPr>
              <a:t> </a:t>
            </a:r>
            <a:r>
              <a:rPr lang="en-GB" b="0" baseline="0" dirty="0" err="1">
                <a:solidFill>
                  <a:srgbClr val="FF0000"/>
                </a:solidFill>
              </a:rPr>
              <a:t>sy’n</a:t>
            </a:r>
            <a:r>
              <a:rPr lang="en-GB" b="0" baseline="0" dirty="0">
                <a:solidFill>
                  <a:srgbClr val="FF0000"/>
                </a:solidFill>
              </a:rPr>
              <a:t> </a:t>
            </a:r>
            <a:r>
              <a:rPr lang="en-GB" b="0" baseline="0" dirty="0" err="1">
                <a:solidFill>
                  <a:srgbClr val="FF0000"/>
                </a:solidFill>
              </a:rPr>
              <a:t>ymwneud</a:t>
            </a:r>
            <a:r>
              <a:rPr lang="en-GB" b="0" baseline="0" dirty="0">
                <a:solidFill>
                  <a:srgbClr val="FF0000"/>
                </a:solidFill>
              </a:rPr>
              <a:t> ag un </a:t>
            </a:r>
            <a:r>
              <a:rPr lang="en-GB" b="0" baseline="0" dirty="0" err="1">
                <a:solidFill>
                  <a:srgbClr val="FF0000"/>
                </a:solidFill>
              </a:rPr>
              <a:t>o’r</a:t>
            </a:r>
            <a:r>
              <a:rPr lang="en-GB" b="0" baseline="0" dirty="0">
                <a:solidFill>
                  <a:srgbClr val="FF0000"/>
                </a:solidFill>
              </a:rPr>
              <a:t> </a:t>
            </a:r>
            <a:r>
              <a:rPr lang="en-GB" b="0" baseline="0" dirty="0" err="1">
                <a:solidFill>
                  <a:srgbClr val="FF0000"/>
                </a:solidFill>
              </a:rPr>
              <a:t>egwyddorion</a:t>
            </a:r>
            <a:r>
              <a:rPr lang="en-GB" b="0" baseline="0" dirty="0">
                <a:solidFill>
                  <a:srgbClr val="FF0000"/>
                </a:solidFill>
              </a:rPr>
              <a:t> </a:t>
            </a:r>
            <a:r>
              <a:rPr lang="en-GB" b="0" baseline="0" dirty="0" err="1">
                <a:solidFill>
                  <a:srgbClr val="FF0000"/>
                </a:solidFill>
              </a:rPr>
              <a:t>i</a:t>
            </a:r>
            <a:r>
              <a:rPr lang="en-GB" b="0" baseline="0" dirty="0">
                <a:solidFill>
                  <a:srgbClr val="FF0000"/>
                </a:solidFill>
              </a:rPr>
              <a:t> bob un </a:t>
            </a:r>
            <a:r>
              <a:rPr lang="en-GB" b="0" baseline="0" dirty="0" err="1">
                <a:solidFill>
                  <a:srgbClr val="FF0000"/>
                </a:solidFill>
              </a:rPr>
              <a:t>o’r</a:t>
            </a:r>
            <a:r>
              <a:rPr lang="en-GB" b="0" baseline="0" dirty="0">
                <a:solidFill>
                  <a:srgbClr val="FF0000"/>
                </a:solidFill>
              </a:rPr>
              <a:t> </a:t>
            </a:r>
            <a:r>
              <a:rPr lang="en-GB" b="0" baseline="0" dirty="0" err="1">
                <a:solidFill>
                  <a:srgbClr val="FF0000"/>
                </a:solidFill>
              </a:rPr>
              <a:t>grwpiau</a:t>
            </a:r>
            <a:r>
              <a:rPr lang="en-GB" b="0" baseline="0" dirty="0">
                <a:solidFill>
                  <a:srgbClr val="FF0000"/>
                </a:solidFill>
              </a:rPr>
              <a:t> a </a:t>
            </a:r>
            <a:r>
              <a:rPr lang="en-GB" b="0" baseline="0" dirty="0" err="1">
                <a:solidFill>
                  <a:srgbClr val="FF0000"/>
                </a:solidFill>
              </a:rPr>
              <a:t>gofyn</a:t>
            </a:r>
            <a:r>
              <a:rPr lang="en-GB" b="0" baseline="0" dirty="0">
                <a:solidFill>
                  <a:srgbClr val="FF0000"/>
                </a:solidFill>
              </a:rPr>
              <a:t> </a:t>
            </a:r>
            <a:r>
              <a:rPr lang="en-GB" b="0" baseline="0" dirty="0" err="1">
                <a:solidFill>
                  <a:srgbClr val="FF0000"/>
                </a:solidFill>
              </a:rPr>
              <a:t>iddyn</a:t>
            </a:r>
            <a:r>
              <a:rPr lang="en-GB" b="0" baseline="0" dirty="0">
                <a:solidFill>
                  <a:srgbClr val="FF0000"/>
                </a:solidFill>
              </a:rPr>
              <a:t> </a:t>
            </a:r>
            <a:r>
              <a:rPr lang="en-GB" b="0" baseline="0" dirty="0" err="1">
                <a:solidFill>
                  <a:srgbClr val="FF0000"/>
                </a:solidFill>
              </a:rPr>
              <a:t>nhw</a:t>
            </a:r>
            <a:r>
              <a:rPr lang="en-GB" b="0" baseline="0" dirty="0">
                <a:solidFill>
                  <a:srgbClr val="FF0000"/>
                </a:solidFill>
              </a:rPr>
              <a:t> </a:t>
            </a:r>
            <a:r>
              <a:rPr lang="en-GB" b="0" baseline="0" dirty="0" err="1">
                <a:solidFill>
                  <a:srgbClr val="FF0000"/>
                </a:solidFill>
              </a:rPr>
              <a:t>ystyried</a:t>
            </a:r>
            <a:r>
              <a:rPr lang="en-GB" b="0" baseline="0" dirty="0">
                <a:solidFill>
                  <a:srgbClr val="FF0000"/>
                </a:solidFill>
              </a:rPr>
              <a:t> </a:t>
            </a:r>
            <a:r>
              <a:rPr lang="en-GB" b="0" baseline="0" dirty="0" err="1">
                <a:solidFill>
                  <a:srgbClr val="FF0000"/>
                </a:solidFill>
              </a:rPr>
              <a:t>sut</a:t>
            </a:r>
            <a:r>
              <a:rPr lang="en-GB" b="0" baseline="0" dirty="0">
                <a:solidFill>
                  <a:srgbClr val="FF0000"/>
                </a:solidFill>
              </a:rPr>
              <a:t> </a:t>
            </a:r>
            <a:r>
              <a:rPr lang="en-GB" b="0" baseline="0" dirty="0" err="1">
                <a:solidFill>
                  <a:srgbClr val="FF0000"/>
                </a:solidFill>
              </a:rPr>
              <a:t>gallan</a:t>
            </a:r>
            <a:r>
              <a:rPr lang="en-GB" b="0" baseline="0" dirty="0">
                <a:solidFill>
                  <a:srgbClr val="FF0000"/>
                </a:solidFill>
              </a:rPr>
              <a:t> </a:t>
            </a:r>
            <a:r>
              <a:rPr lang="en-GB" b="0" baseline="0" dirty="0" err="1">
                <a:solidFill>
                  <a:srgbClr val="FF0000"/>
                </a:solidFill>
              </a:rPr>
              <a:t>nhw</a:t>
            </a:r>
            <a:r>
              <a:rPr lang="en-GB" b="0" baseline="0" dirty="0">
                <a:solidFill>
                  <a:srgbClr val="FF0000"/>
                </a:solidFill>
              </a:rPr>
              <a:t> </a:t>
            </a:r>
            <a:r>
              <a:rPr lang="en-GB" b="0" baseline="0" dirty="0" err="1">
                <a:solidFill>
                  <a:srgbClr val="FF0000"/>
                </a:solidFill>
              </a:rPr>
              <a:t>ddefnyddio’r</a:t>
            </a:r>
            <a:r>
              <a:rPr lang="en-GB" b="0" baseline="0" dirty="0">
                <a:solidFill>
                  <a:srgbClr val="FF0000"/>
                </a:solidFill>
              </a:rPr>
              <a:t> </a:t>
            </a:r>
            <a:r>
              <a:rPr lang="en-GB" b="0" baseline="0" dirty="0" err="1">
                <a:solidFill>
                  <a:srgbClr val="FF0000"/>
                </a:solidFill>
              </a:rPr>
              <a:t>enghreifftiau</a:t>
            </a:r>
            <a:r>
              <a:rPr lang="en-GB" b="0" baseline="0" dirty="0">
                <a:solidFill>
                  <a:srgbClr val="FF0000"/>
                </a:solidFill>
              </a:rPr>
              <a:t> </a:t>
            </a:r>
            <a:r>
              <a:rPr lang="en-GB" b="0" baseline="0" dirty="0" err="1">
                <a:solidFill>
                  <a:srgbClr val="FF0000"/>
                </a:solidFill>
              </a:rPr>
              <a:t>hyn</a:t>
            </a:r>
            <a:r>
              <a:rPr lang="en-GB" b="0" baseline="0" dirty="0">
                <a:solidFill>
                  <a:srgbClr val="FF0000"/>
                </a:solidFill>
              </a:rPr>
              <a:t> </a:t>
            </a:r>
            <a:r>
              <a:rPr lang="en-GB" b="0" baseline="0" dirty="0" err="1">
                <a:solidFill>
                  <a:srgbClr val="FF0000"/>
                </a:solidFill>
              </a:rPr>
              <a:t>i</a:t>
            </a:r>
            <a:r>
              <a:rPr lang="en-GB" b="0" baseline="0" dirty="0">
                <a:solidFill>
                  <a:srgbClr val="FF0000"/>
                </a:solidFill>
              </a:rPr>
              <a:t> </a:t>
            </a:r>
            <a:r>
              <a:rPr lang="en-GB" b="0" baseline="0" dirty="0" err="1">
                <a:solidFill>
                  <a:srgbClr val="FF0000"/>
                </a:solidFill>
              </a:rPr>
              <a:t>ddylanwadu</a:t>
            </a:r>
            <a:r>
              <a:rPr lang="en-GB" b="0" baseline="0" dirty="0">
                <a:solidFill>
                  <a:srgbClr val="FF0000"/>
                </a:solidFill>
              </a:rPr>
              <a:t> </a:t>
            </a:r>
            <a:r>
              <a:rPr lang="en-GB" b="0" baseline="0" dirty="0" err="1">
                <a:solidFill>
                  <a:srgbClr val="FF0000"/>
                </a:solidFill>
              </a:rPr>
              <a:t>ar</a:t>
            </a:r>
            <a:r>
              <a:rPr lang="en-GB" b="0" baseline="0" dirty="0">
                <a:solidFill>
                  <a:srgbClr val="FF0000"/>
                </a:solidFill>
              </a:rPr>
              <a:t> </a:t>
            </a:r>
            <a:r>
              <a:rPr lang="en-GB" b="0" baseline="0" dirty="0" err="1">
                <a:solidFill>
                  <a:srgbClr val="FF0000"/>
                </a:solidFill>
              </a:rPr>
              <a:t>eu</a:t>
            </a:r>
            <a:r>
              <a:rPr lang="en-GB" b="0" baseline="0" dirty="0">
                <a:solidFill>
                  <a:srgbClr val="FF0000"/>
                </a:solidFill>
              </a:rPr>
              <a:t> </a:t>
            </a:r>
            <a:r>
              <a:rPr lang="en-GB" b="0" baseline="0" dirty="0" err="1">
                <a:solidFill>
                  <a:srgbClr val="FF0000"/>
                </a:solidFill>
              </a:rPr>
              <a:t>hymarfer</a:t>
            </a:r>
            <a:r>
              <a:rPr lang="en-GB" b="0" baseline="0" dirty="0">
                <a:solidFill>
                  <a:srgbClr val="FF0000"/>
                </a:solidFill>
              </a:rPr>
              <a:t> </a:t>
            </a:r>
            <a:r>
              <a:rPr lang="en-GB" b="0" baseline="0" dirty="0" err="1">
                <a:solidFill>
                  <a:srgbClr val="FF0000"/>
                </a:solidFill>
              </a:rPr>
              <a:t>drwy</a:t>
            </a:r>
            <a:r>
              <a:rPr lang="en-GB" b="0" baseline="0" dirty="0">
                <a:solidFill>
                  <a:srgbClr val="FF0000"/>
                </a:solidFill>
              </a:rPr>
              <a:t> </a:t>
            </a:r>
            <a:r>
              <a:rPr lang="en-GB" b="0" baseline="0" dirty="0" err="1">
                <a:solidFill>
                  <a:srgbClr val="FF0000"/>
                </a:solidFill>
              </a:rPr>
              <a:t>ddefnyddio</a:t>
            </a:r>
            <a:r>
              <a:rPr lang="en-GB" b="0" baseline="0" dirty="0">
                <a:solidFill>
                  <a:srgbClr val="FF0000"/>
                </a:solidFill>
              </a:rPr>
              <a:t> </a:t>
            </a:r>
            <a:r>
              <a:rPr lang="en-GB" b="0" baseline="0" dirty="0" err="1">
                <a:solidFill>
                  <a:srgbClr val="FF0000"/>
                </a:solidFill>
              </a:rPr>
              <a:t>Dewislen</a:t>
            </a:r>
            <a:r>
              <a:rPr lang="en-GB" b="0" baseline="0" dirty="0">
                <a:solidFill>
                  <a:srgbClr val="FF0000"/>
                </a:solidFill>
              </a:rPr>
              <a:t> </a:t>
            </a:r>
            <a:r>
              <a:rPr lang="en-GB" b="0" baseline="0" dirty="0" err="1">
                <a:solidFill>
                  <a:srgbClr val="FF0000"/>
                </a:solidFill>
              </a:rPr>
              <a:t>ar</a:t>
            </a:r>
            <a:r>
              <a:rPr lang="en-GB" b="0" baseline="0" dirty="0">
                <a:solidFill>
                  <a:srgbClr val="FF0000"/>
                </a:solidFill>
              </a:rPr>
              <a:t> </a:t>
            </a:r>
            <a:r>
              <a:rPr lang="en-GB" b="0" baseline="0" dirty="0" err="1">
                <a:solidFill>
                  <a:srgbClr val="FF0000"/>
                </a:solidFill>
              </a:rPr>
              <a:t>gyfer</a:t>
            </a:r>
            <a:r>
              <a:rPr lang="en-GB" b="0" baseline="0" dirty="0">
                <a:solidFill>
                  <a:srgbClr val="FF0000"/>
                </a:solidFill>
              </a:rPr>
              <a:t> </a:t>
            </a:r>
            <a:r>
              <a:rPr lang="en-GB" b="0" baseline="0" dirty="0" err="1">
                <a:solidFill>
                  <a:srgbClr val="FF0000"/>
                </a:solidFill>
              </a:rPr>
              <a:t>Newid</a:t>
            </a:r>
            <a:r>
              <a:rPr lang="en-GB" b="0" baseline="0" dirty="0">
                <a:solidFill>
                  <a:srgbClr val="FF0000"/>
                </a:solidFill>
              </a:rPr>
              <a:t>.</a:t>
            </a:r>
          </a:p>
          <a:p>
            <a:pPr>
              <a:defRPr/>
            </a:pPr>
            <a:endParaRPr lang="en-GB" b="0" baseline="0" dirty="0">
              <a:solidFill>
                <a:srgbClr val="FF0000"/>
              </a:solidFill>
            </a:endParaRPr>
          </a:p>
          <a:p>
            <a:pPr>
              <a:defRPr/>
            </a:pPr>
            <a:r>
              <a:rPr lang="en-GB" b="0" baseline="0" dirty="0" err="1">
                <a:solidFill>
                  <a:srgbClr val="FF0000"/>
                </a:solidFill>
              </a:rPr>
              <a:t>Astudiaethau</a:t>
            </a:r>
            <a:r>
              <a:rPr lang="en-GB" b="0" baseline="0" dirty="0">
                <a:solidFill>
                  <a:srgbClr val="FF0000"/>
                </a:solidFill>
              </a:rPr>
              <a:t> </a:t>
            </a:r>
            <a:r>
              <a:rPr lang="en-GB" b="0" baseline="0" dirty="0" err="1">
                <a:solidFill>
                  <a:srgbClr val="FF0000"/>
                </a:solidFill>
              </a:rPr>
              <a:t>Achos</a:t>
            </a:r>
            <a:r>
              <a:rPr lang="en-GB" b="0" baseline="0" dirty="0">
                <a:solidFill>
                  <a:srgbClr val="FF0000"/>
                </a:solidFill>
              </a:rPr>
              <a:t> - https://www.childcomwales.org.uk/wp-content/uploads/2018/06/TRW-case-studies-bilingual-1.docx</a:t>
            </a:r>
          </a:p>
          <a:p>
            <a:pPr>
              <a:defRPr/>
            </a:pPr>
            <a:endParaRPr lang="en-GB" b="0" baseline="0" dirty="0">
              <a:solidFill>
                <a:srgbClr val="FF0000"/>
              </a:solidFill>
            </a:endParaRPr>
          </a:p>
          <a:p>
            <a:pPr>
              <a:defRPr/>
            </a:pPr>
            <a:r>
              <a:rPr lang="en-GB" b="0" baseline="0" dirty="0" err="1">
                <a:solidFill>
                  <a:srgbClr val="FF0000"/>
                </a:solidFill>
              </a:rPr>
              <a:t>Dewislen</a:t>
            </a:r>
            <a:r>
              <a:rPr lang="en-GB" b="0" baseline="0" dirty="0">
                <a:solidFill>
                  <a:srgbClr val="FF0000"/>
                </a:solidFill>
              </a:rPr>
              <a:t> </a:t>
            </a:r>
            <a:r>
              <a:rPr lang="en-GB" b="0" baseline="0" dirty="0" err="1">
                <a:solidFill>
                  <a:srgbClr val="FF0000"/>
                </a:solidFill>
              </a:rPr>
              <a:t>ar</a:t>
            </a:r>
            <a:r>
              <a:rPr lang="en-GB" b="0" baseline="0" dirty="0">
                <a:solidFill>
                  <a:srgbClr val="FF0000"/>
                </a:solidFill>
              </a:rPr>
              <a:t> </a:t>
            </a:r>
            <a:r>
              <a:rPr lang="en-GB" b="0" baseline="0" dirty="0" err="1">
                <a:solidFill>
                  <a:srgbClr val="FF0000"/>
                </a:solidFill>
              </a:rPr>
              <a:t>gyfer</a:t>
            </a:r>
            <a:r>
              <a:rPr lang="en-GB" b="0" baseline="0" dirty="0">
                <a:solidFill>
                  <a:srgbClr val="FF0000"/>
                </a:solidFill>
              </a:rPr>
              <a:t> </a:t>
            </a:r>
            <a:r>
              <a:rPr lang="en-GB" b="0" baseline="0" dirty="0" err="1">
                <a:solidFill>
                  <a:srgbClr val="FF0000"/>
                </a:solidFill>
              </a:rPr>
              <a:t>Newid</a:t>
            </a:r>
            <a:r>
              <a:rPr lang="en-GB" b="0" baseline="0" dirty="0">
                <a:solidFill>
                  <a:srgbClr val="FF0000"/>
                </a:solidFill>
              </a:rPr>
              <a:t> - https://www.childcomwales.org.uk/wp-content/uploads/2018/06/Dewislen-y-Ffordd-Gywir_headed.docx</a:t>
            </a:r>
          </a:p>
          <a:p>
            <a:pPr>
              <a:defRPr/>
            </a:pPr>
            <a:endParaRPr lang="en-GB" dirty="0">
              <a:solidFill>
                <a:srgbClr val="FF0000"/>
              </a:solidFill>
            </a:endParaRPr>
          </a:p>
          <a:p>
            <a:pPr lvl="0">
              <a:defRPr/>
            </a:pPr>
            <a:endParaRPr lang="en-GB" dirty="0"/>
          </a:p>
          <a:p>
            <a:endParaRPr lang="en-GB" dirty="0"/>
          </a:p>
        </p:txBody>
      </p:sp>
    </p:spTree>
    <p:extLst>
      <p:ext uri="{BB962C8B-B14F-4D97-AF65-F5344CB8AC3E}">
        <p14:creationId xmlns:p14="http://schemas.microsoft.com/office/powerpoint/2010/main" val="1190392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Focus of Slide </a:t>
            </a:r>
            <a:r>
              <a:rPr lang="en-GB" dirty="0"/>
              <a:t>– Signposting to publication </a:t>
            </a:r>
          </a:p>
          <a:p>
            <a:r>
              <a:rPr lang="en-GB" b="1" dirty="0"/>
              <a:t>Context </a:t>
            </a:r>
            <a:r>
              <a:rPr lang="en-GB" dirty="0"/>
              <a:t>- For</a:t>
            </a:r>
            <a:r>
              <a:rPr lang="en-GB" baseline="0" dirty="0"/>
              <a:t> further information and more in depth ideas y</a:t>
            </a:r>
            <a:r>
              <a:rPr lang="en-GB" dirty="0"/>
              <a:t>ou can download</a:t>
            </a:r>
            <a:r>
              <a:rPr lang="en-GB" baseline="0" dirty="0"/>
              <a:t> your own copy of  “The Right Way” from our website </a:t>
            </a:r>
          </a:p>
          <a:p>
            <a:endParaRPr lang="en-GB" baseline="0" dirty="0"/>
          </a:p>
          <a:p>
            <a:r>
              <a:rPr lang="en-GB" baseline="0" dirty="0"/>
              <a:t>-------------------------------------------------------------</a:t>
            </a:r>
          </a:p>
          <a:p>
            <a:endParaRPr lang="en-GB" baseline="0" dirty="0"/>
          </a:p>
          <a:p>
            <a:r>
              <a:rPr lang="en-GB" b="1" baseline="0" dirty="0"/>
              <a:t>Ffocws </a:t>
            </a:r>
            <a:r>
              <a:rPr lang="en-GB" b="1" baseline="0" dirty="0" err="1"/>
              <a:t>y</a:t>
            </a:r>
            <a:r>
              <a:rPr lang="en-GB" b="1" baseline="0" dirty="0"/>
              <a:t> </a:t>
            </a:r>
            <a:r>
              <a:rPr lang="en-GB" b="1" baseline="0" dirty="0" err="1"/>
              <a:t>Sleid</a:t>
            </a:r>
            <a:r>
              <a:rPr lang="en-GB" b="1" baseline="0" dirty="0"/>
              <a:t> </a:t>
            </a:r>
            <a:r>
              <a:rPr lang="en-GB" b="0" baseline="0" dirty="0"/>
              <a:t>– </a:t>
            </a:r>
            <a:r>
              <a:rPr lang="en-GB" b="0" baseline="0" dirty="0" err="1"/>
              <a:t>Cyfeirio</a:t>
            </a:r>
            <a:r>
              <a:rPr lang="en-GB" b="0" baseline="0" dirty="0"/>
              <a:t> </a:t>
            </a:r>
            <a:r>
              <a:rPr lang="en-GB" b="0" baseline="0" dirty="0" err="1"/>
              <a:t>ymlaen</a:t>
            </a:r>
            <a:r>
              <a:rPr lang="en-GB" b="0" baseline="0" dirty="0"/>
              <a:t> at </a:t>
            </a:r>
            <a:r>
              <a:rPr lang="en-GB" b="0" baseline="0" dirty="0" err="1"/>
              <a:t>y</a:t>
            </a:r>
            <a:r>
              <a:rPr lang="en-GB" b="0" baseline="0" dirty="0"/>
              <a:t> </a:t>
            </a:r>
            <a:r>
              <a:rPr lang="en-GB" b="0" baseline="0" dirty="0" err="1"/>
              <a:t>cyhoeddiad</a:t>
            </a:r>
            <a:endParaRPr lang="en-GB" b="0" baseline="0" dirty="0"/>
          </a:p>
          <a:p>
            <a:r>
              <a:rPr lang="en-GB" b="1" baseline="0" dirty="0" err="1"/>
              <a:t>Cyd-destun</a:t>
            </a:r>
            <a:r>
              <a:rPr lang="en-GB" b="1" baseline="0" dirty="0"/>
              <a:t> </a:t>
            </a:r>
            <a:r>
              <a:rPr lang="en-GB" b="0" baseline="0" dirty="0"/>
              <a:t>– I </a:t>
            </a:r>
            <a:r>
              <a:rPr lang="en-GB" b="0" baseline="0" dirty="0" err="1"/>
              <a:t>gael</a:t>
            </a:r>
            <a:r>
              <a:rPr lang="en-GB" b="0" baseline="0" dirty="0"/>
              <a:t> </a:t>
            </a:r>
            <a:r>
              <a:rPr lang="en-GB" b="0" baseline="0" dirty="0" err="1"/>
              <a:t>rhagor</a:t>
            </a:r>
            <a:r>
              <a:rPr lang="en-GB" b="0" baseline="0" dirty="0"/>
              <a:t> </a:t>
            </a:r>
            <a:r>
              <a:rPr lang="en-GB" b="0" baseline="0" dirty="0" err="1"/>
              <a:t>o</a:t>
            </a:r>
            <a:r>
              <a:rPr lang="en-GB" b="0" baseline="0" dirty="0"/>
              <a:t> </a:t>
            </a:r>
            <a:r>
              <a:rPr lang="en-GB" b="0" baseline="0" dirty="0" err="1"/>
              <a:t>wybodaeth</a:t>
            </a:r>
            <a:r>
              <a:rPr lang="en-GB" b="0" baseline="0" dirty="0"/>
              <a:t> a </a:t>
            </a:r>
            <a:r>
              <a:rPr lang="en-GB" b="0" baseline="0" dirty="0" err="1"/>
              <a:t>syniadau</a:t>
            </a:r>
            <a:r>
              <a:rPr lang="en-GB" b="0" baseline="0" dirty="0"/>
              <a:t> </a:t>
            </a:r>
            <a:r>
              <a:rPr lang="en-GB" b="0" baseline="0" dirty="0" err="1"/>
              <a:t>dyfnach</a:t>
            </a:r>
            <a:r>
              <a:rPr lang="en-GB" b="0" baseline="0" dirty="0"/>
              <a:t> </a:t>
            </a:r>
            <a:r>
              <a:rPr lang="en-GB" b="0" baseline="0" dirty="0" err="1"/>
              <a:t>gallwch</a:t>
            </a:r>
            <a:r>
              <a:rPr lang="en-GB" b="0" baseline="0" dirty="0"/>
              <a:t> chi </a:t>
            </a:r>
            <a:r>
              <a:rPr lang="en-GB" b="0" baseline="0" dirty="0" err="1"/>
              <a:t>lawrlwytho</a:t>
            </a:r>
            <a:r>
              <a:rPr lang="en-GB" b="0" baseline="0" dirty="0"/>
              <a:t> </a:t>
            </a:r>
            <a:r>
              <a:rPr lang="en-GB" b="0" baseline="0" dirty="0" err="1"/>
              <a:t>eich</a:t>
            </a:r>
            <a:r>
              <a:rPr lang="en-GB" b="0" baseline="0" dirty="0"/>
              <a:t> </a:t>
            </a:r>
            <a:r>
              <a:rPr lang="en-GB" b="0" baseline="0" dirty="0" err="1"/>
              <a:t>copi</a:t>
            </a:r>
            <a:r>
              <a:rPr lang="en-GB" b="0" baseline="0" dirty="0"/>
              <a:t> </a:t>
            </a:r>
            <a:r>
              <a:rPr lang="en-GB" b="0" baseline="0" dirty="0" err="1"/>
              <a:t>eich</a:t>
            </a:r>
            <a:r>
              <a:rPr lang="en-GB" b="0" baseline="0" dirty="0"/>
              <a:t> </a:t>
            </a:r>
            <a:r>
              <a:rPr lang="en-GB" b="0" baseline="0" dirty="0" err="1"/>
              <a:t>hun</a:t>
            </a:r>
            <a:r>
              <a:rPr lang="en-GB" b="0" baseline="0" dirty="0"/>
              <a:t> </a:t>
            </a:r>
            <a:r>
              <a:rPr lang="en-GB" b="0" baseline="0" dirty="0" err="1"/>
              <a:t>o</a:t>
            </a:r>
            <a:r>
              <a:rPr lang="en-GB" b="0" baseline="0" dirty="0"/>
              <a:t> “Y </a:t>
            </a:r>
            <a:r>
              <a:rPr lang="en-GB" b="0" baseline="0" dirty="0" err="1"/>
              <a:t>Ffordd</a:t>
            </a:r>
            <a:r>
              <a:rPr lang="en-GB" b="0" baseline="0" dirty="0"/>
              <a:t> </a:t>
            </a:r>
            <a:r>
              <a:rPr lang="en-GB" b="0" baseline="0" dirty="0" err="1"/>
              <a:t>Gywir</a:t>
            </a:r>
            <a:r>
              <a:rPr lang="en-GB" b="0" baseline="0" dirty="0"/>
              <a:t>” </a:t>
            </a:r>
            <a:r>
              <a:rPr lang="en-GB" b="0" baseline="0" dirty="0" err="1"/>
              <a:t>o’n</a:t>
            </a:r>
            <a:r>
              <a:rPr lang="en-GB" b="0" baseline="0" dirty="0"/>
              <a:t> </a:t>
            </a:r>
            <a:r>
              <a:rPr lang="en-GB" b="0" baseline="0" dirty="0" err="1"/>
              <a:t>gwefan</a:t>
            </a:r>
            <a:endParaRPr lang="en-GB" b="1" baseline="0" dirty="0"/>
          </a:p>
        </p:txBody>
      </p:sp>
      <p:sp>
        <p:nvSpPr>
          <p:cNvPr id="4" name="Slide Number Placeholder 3"/>
          <p:cNvSpPr>
            <a:spLocks noGrp="1"/>
          </p:cNvSpPr>
          <p:nvPr>
            <p:ph type="sldNum" sz="quarter" idx="10"/>
          </p:nvPr>
        </p:nvSpPr>
        <p:spPr/>
        <p:txBody>
          <a:bodyPr/>
          <a:lstStyle/>
          <a:p>
            <a:fld id="{DFE19FFE-CFB6-4989-9E57-3B559C25B546}" type="slidenum">
              <a:rPr lang="en-GB" smtClean="0"/>
              <a:pPr/>
              <a:t>15</a:t>
            </a:fld>
            <a:endParaRPr lang="en-GB"/>
          </a:p>
        </p:txBody>
      </p:sp>
    </p:spTree>
    <p:extLst>
      <p:ext uri="{BB962C8B-B14F-4D97-AF65-F5344CB8AC3E}">
        <p14:creationId xmlns:p14="http://schemas.microsoft.com/office/powerpoint/2010/main" val="244942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241425"/>
            <a:ext cx="4016375" cy="2260600"/>
          </a:xfrm>
        </p:spPr>
      </p:sp>
      <p:sp>
        <p:nvSpPr>
          <p:cNvPr id="3" name="Notes Placeholder 2"/>
          <p:cNvSpPr>
            <a:spLocks noGrp="1"/>
          </p:cNvSpPr>
          <p:nvPr>
            <p:ph type="body" idx="1"/>
          </p:nvPr>
        </p:nvSpPr>
        <p:spPr>
          <a:xfrm>
            <a:off x="679768" y="3758739"/>
            <a:ext cx="5438140" cy="54540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Focus of Slide </a:t>
            </a:r>
            <a:r>
              <a:rPr lang="en-GB" dirty="0"/>
              <a:t>– Ambassador schemes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Context </a:t>
            </a:r>
            <a:r>
              <a:rPr lang="en-GB" dirty="0"/>
              <a:t>- The</a:t>
            </a:r>
            <a:r>
              <a:rPr lang="en-GB" baseline="0" dirty="0"/>
              <a:t> Children’s Commissioner has three schemes that support young people to become empowered and take part in expressing their views to feed into the work of the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school schemes are for ALL schools in Wales and offer a free scheme for teachers and pupils to embed a rights based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Community Ambassador scheme is targeted at special interest groups across Wales mostly in youth settings.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Ffocws </a:t>
            </a:r>
            <a:r>
              <a:rPr lang="en-GB" b="1" dirty="0" err="1"/>
              <a:t>y</a:t>
            </a:r>
            <a:r>
              <a:rPr lang="en-GB" b="1" dirty="0"/>
              <a:t> </a:t>
            </a:r>
            <a:r>
              <a:rPr lang="en-GB" b="1" dirty="0" err="1"/>
              <a:t>Sleid</a:t>
            </a:r>
            <a:r>
              <a:rPr lang="en-GB" b="1" dirty="0"/>
              <a:t> </a:t>
            </a:r>
            <a:r>
              <a:rPr lang="en-GB" b="0" dirty="0"/>
              <a:t>– </a:t>
            </a:r>
            <a:r>
              <a:rPr lang="en-GB" b="0" dirty="0" err="1"/>
              <a:t>Cynlluniau</a:t>
            </a:r>
            <a:r>
              <a:rPr lang="en-GB" b="0" dirty="0"/>
              <a:t> </a:t>
            </a:r>
            <a:r>
              <a:rPr lang="en-GB" b="0" dirty="0" err="1"/>
              <a:t>Llysgenhadon</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Cyd-destun</a:t>
            </a:r>
            <a:r>
              <a:rPr lang="en-GB" b="1" dirty="0"/>
              <a:t> </a:t>
            </a:r>
            <a:r>
              <a:rPr lang="en-GB" b="0" dirty="0"/>
              <a:t>Mae </a:t>
            </a:r>
            <a:r>
              <a:rPr lang="en-GB" b="0" dirty="0" err="1"/>
              <a:t>gan</a:t>
            </a:r>
            <a:r>
              <a:rPr lang="en-GB" b="0" dirty="0"/>
              <a:t> </a:t>
            </a:r>
            <a:r>
              <a:rPr lang="en-GB" b="0" dirty="0" err="1"/>
              <a:t>y</a:t>
            </a:r>
            <a:r>
              <a:rPr lang="en-GB" b="0" dirty="0"/>
              <a:t> </a:t>
            </a:r>
            <a:r>
              <a:rPr lang="en-GB" b="0" dirty="0" err="1"/>
              <a:t>Comisiynydd</a:t>
            </a:r>
            <a:r>
              <a:rPr lang="en-GB" b="0" dirty="0"/>
              <a:t> Plant</a:t>
            </a:r>
            <a:r>
              <a:rPr lang="en-GB" b="0" baseline="0" dirty="0"/>
              <a:t> </a:t>
            </a:r>
            <a:r>
              <a:rPr lang="en-GB" b="0" baseline="0" dirty="0" err="1"/>
              <a:t>dri</a:t>
            </a:r>
            <a:r>
              <a:rPr lang="en-GB" b="0" baseline="0" dirty="0"/>
              <a:t> </a:t>
            </a:r>
            <a:r>
              <a:rPr lang="en-GB" b="0" baseline="0" dirty="0" err="1"/>
              <a:t>chynllun</a:t>
            </a:r>
            <a:r>
              <a:rPr lang="en-GB" b="0" baseline="0" dirty="0"/>
              <a:t> </a:t>
            </a:r>
            <a:r>
              <a:rPr lang="en-GB" b="0" baseline="0" dirty="0" err="1"/>
              <a:t>sy’n</a:t>
            </a:r>
            <a:r>
              <a:rPr lang="en-GB" b="0" baseline="0" dirty="0"/>
              <a:t> </a:t>
            </a:r>
            <a:r>
              <a:rPr lang="en-GB" b="0" baseline="0" dirty="0" err="1"/>
              <a:t>cefnogi</a:t>
            </a:r>
            <a:r>
              <a:rPr lang="en-GB" b="0" baseline="0" dirty="0"/>
              <a:t> </a:t>
            </a:r>
            <a:r>
              <a:rPr lang="en-GB" b="0" baseline="0" dirty="0" err="1"/>
              <a:t>pobl</a:t>
            </a:r>
            <a:r>
              <a:rPr lang="en-GB" b="0" baseline="0" dirty="0"/>
              <a:t> </a:t>
            </a:r>
            <a:r>
              <a:rPr lang="en-GB" b="0" baseline="0" dirty="0" err="1"/>
              <a:t>ifanc</a:t>
            </a:r>
            <a:r>
              <a:rPr lang="en-GB" b="0" baseline="0" dirty="0"/>
              <a:t> </a:t>
            </a:r>
            <a:r>
              <a:rPr lang="en-GB" b="0" baseline="0" dirty="0" err="1"/>
              <a:t>i</a:t>
            </a:r>
            <a:r>
              <a:rPr lang="en-GB" b="0" baseline="0" dirty="0"/>
              <a:t> </a:t>
            </a:r>
            <a:r>
              <a:rPr lang="en-GB" b="0" baseline="0" dirty="0" err="1"/>
              <a:t>gael</a:t>
            </a:r>
            <a:r>
              <a:rPr lang="en-GB" b="0" baseline="0" dirty="0"/>
              <a:t> </a:t>
            </a:r>
            <a:r>
              <a:rPr lang="en-GB" b="0" baseline="0" dirty="0" err="1"/>
              <a:t>eu</a:t>
            </a:r>
            <a:r>
              <a:rPr lang="en-GB" b="0" baseline="0" dirty="0"/>
              <a:t> </a:t>
            </a:r>
            <a:r>
              <a:rPr lang="en-GB" b="0" baseline="0" dirty="0" err="1"/>
              <a:t>grymuso</a:t>
            </a:r>
            <a:r>
              <a:rPr lang="en-GB" b="0" baseline="0" dirty="0"/>
              <a:t> a </a:t>
            </a:r>
            <a:r>
              <a:rPr lang="en-GB" b="0" baseline="0" dirty="0" err="1"/>
              <a:t>bod</a:t>
            </a:r>
            <a:r>
              <a:rPr lang="en-GB" b="0" baseline="0" dirty="0"/>
              <a:t> </a:t>
            </a:r>
            <a:r>
              <a:rPr lang="en-GB" b="0" baseline="0" dirty="0" err="1"/>
              <a:t>yn</a:t>
            </a:r>
            <a:r>
              <a:rPr lang="en-GB" b="0" baseline="0" dirty="0"/>
              <a:t> </a:t>
            </a:r>
            <a:r>
              <a:rPr lang="en-GB" b="0" baseline="0" dirty="0" err="1"/>
              <a:t>rhan</a:t>
            </a:r>
            <a:r>
              <a:rPr lang="en-GB" b="0" baseline="0" dirty="0"/>
              <a:t> </a:t>
            </a:r>
            <a:r>
              <a:rPr lang="en-GB" b="0" baseline="0" dirty="0" err="1"/>
              <a:t>o</a:t>
            </a:r>
            <a:r>
              <a:rPr lang="en-GB" b="0" baseline="0" dirty="0"/>
              <a:t> </a:t>
            </a:r>
            <a:r>
              <a:rPr lang="en-GB" b="0" baseline="0" dirty="0" err="1"/>
              <a:t>fynegi</a:t>
            </a:r>
            <a:r>
              <a:rPr lang="en-GB" b="0" baseline="0" dirty="0"/>
              <a:t> </a:t>
            </a:r>
            <a:r>
              <a:rPr lang="en-GB" b="0" baseline="0" dirty="0" err="1"/>
              <a:t>eu</a:t>
            </a:r>
            <a:r>
              <a:rPr lang="en-GB" b="0" baseline="0" dirty="0"/>
              <a:t> barn </a:t>
            </a:r>
            <a:r>
              <a:rPr lang="en-GB" b="0" baseline="0" dirty="0" err="1"/>
              <a:t>er</a:t>
            </a:r>
            <a:r>
              <a:rPr lang="en-GB" b="0" baseline="0" dirty="0"/>
              <a:t> </a:t>
            </a:r>
            <a:r>
              <a:rPr lang="en-GB" b="0" baseline="0" dirty="0" err="1"/>
              <a:t>mwyn</a:t>
            </a:r>
            <a:r>
              <a:rPr lang="en-GB" b="0" baseline="0" dirty="0"/>
              <a:t> </a:t>
            </a:r>
            <a:r>
              <a:rPr lang="en-GB" b="0" baseline="0" dirty="0" err="1"/>
              <a:t>bwydo</a:t>
            </a:r>
            <a:r>
              <a:rPr lang="en-GB" b="0" baseline="0" dirty="0"/>
              <a:t> </a:t>
            </a:r>
            <a:r>
              <a:rPr lang="en-GB" b="0" baseline="0" dirty="0" err="1"/>
              <a:t>gwaith</a:t>
            </a:r>
            <a:r>
              <a:rPr lang="en-GB" b="0" baseline="0" dirty="0"/>
              <a:t> </a:t>
            </a:r>
            <a:r>
              <a:rPr lang="en-GB" b="0" baseline="0" dirty="0" err="1"/>
              <a:t>y</a:t>
            </a:r>
            <a:r>
              <a:rPr lang="en-GB" b="0" baseline="0" dirty="0"/>
              <a:t> </a:t>
            </a:r>
            <a:r>
              <a:rPr lang="en-GB" b="0" baseline="0" dirty="0" err="1"/>
              <a:t>swyddfa</a:t>
            </a:r>
            <a:r>
              <a:rPr lang="en-GB"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Mae’r</a:t>
            </a:r>
            <a:r>
              <a:rPr lang="en-GB" b="0" baseline="0" dirty="0"/>
              <a:t> </a:t>
            </a:r>
            <a:r>
              <a:rPr lang="en-GB" b="0" baseline="0" dirty="0" err="1"/>
              <a:t>cynlluniau</a:t>
            </a:r>
            <a:r>
              <a:rPr lang="en-GB" b="0" baseline="0" dirty="0"/>
              <a:t> </a:t>
            </a:r>
            <a:r>
              <a:rPr lang="en-GB" b="0" baseline="0" dirty="0" err="1"/>
              <a:t>ysgol</a:t>
            </a:r>
            <a:r>
              <a:rPr lang="en-GB" b="0" baseline="0" dirty="0"/>
              <a:t> </a:t>
            </a:r>
            <a:r>
              <a:rPr lang="en-GB" b="0" baseline="0" dirty="0" err="1"/>
              <a:t>ar</a:t>
            </a:r>
            <a:r>
              <a:rPr lang="en-GB" b="0" baseline="0" dirty="0"/>
              <a:t> </a:t>
            </a:r>
            <a:r>
              <a:rPr lang="en-GB" b="0" baseline="0" dirty="0" err="1"/>
              <a:t>gyfer</a:t>
            </a:r>
            <a:r>
              <a:rPr lang="en-GB" b="0" baseline="0" dirty="0"/>
              <a:t> HOLL </a:t>
            </a:r>
            <a:r>
              <a:rPr lang="en-GB" b="0" baseline="0" dirty="0" err="1"/>
              <a:t>ysgolion</a:t>
            </a:r>
            <a:r>
              <a:rPr lang="en-GB" b="0" baseline="0" dirty="0"/>
              <a:t> </a:t>
            </a:r>
            <a:r>
              <a:rPr lang="en-GB" b="0" baseline="0" dirty="0" err="1"/>
              <a:t>Cymru</a:t>
            </a:r>
            <a:r>
              <a:rPr lang="en-GB" b="0" baseline="0" dirty="0"/>
              <a:t> ac </a:t>
            </a:r>
            <a:r>
              <a:rPr lang="en-GB" b="0" baseline="0" dirty="0" err="1"/>
              <a:t>yn</a:t>
            </a:r>
            <a:r>
              <a:rPr lang="en-GB" b="0" baseline="0" dirty="0"/>
              <a:t> </a:t>
            </a:r>
            <a:r>
              <a:rPr lang="en-GB" b="0" baseline="0" dirty="0" err="1"/>
              <a:t>cynnig</a:t>
            </a:r>
            <a:r>
              <a:rPr lang="en-GB" b="0" baseline="0" dirty="0"/>
              <a:t> </a:t>
            </a:r>
            <a:r>
              <a:rPr lang="en-GB" b="0" baseline="0" dirty="0" err="1"/>
              <a:t>cynllun</a:t>
            </a:r>
            <a:r>
              <a:rPr lang="en-GB" b="0" baseline="0" dirty="0"/>
              <a:t> </a:t>
            </a:r>
            <a:r>
              <a:rPr lang="en-GB" b="0" baseline="0" dirty="0" err="1"/>
              <a:t>di-dâl</a:t>
            </a:r>
            <a:r>
              <a:rPr lang="en-GB" b="0" baseline="0" dirty="0"/>
              <a:t> </a:t>
            </a:r>
            <a:r>
              <a:rPr lang="en-GB" b="0" baseline="0" dirty="0" err="1"/>
              <a:t>er</a:t>
            </a:r>
            <a:r>
              <a:rPr lang="en-GB" b="0" baseline="0" dirty="0"/>
              <a:t> </a:t>
            </a:r>
            <a:r>
              <a:rPr lang="en-GB" b="0" baseline="0" dirty="0" err="1"/>
              <a:t>mwyn</a:t>
            </a:r>
            <a:r>
              <a:rPr lang="en-GB" b="0" baseline="0" dirty="0"/>
              <a:t> </a:t>
            </a:r>
            <a:r>
              <a:rPr lang="en-GB" b="0" baseline="0" dirty="0" err="1"/>
              <a:t>i</a:t>
            </a:r>
            <a:r>
              <a:rPr lang="en-GB" b="0" baseline="0" dirty="0"/>
              <a:t> </a:t>
            </a:r>
            <a:r>
              <a:rPr lang="en-GB" b="0" baseline="0" dirty="0" err="1"/>
              <a:t>athrawon</a:t>
            </a:r>
            <a:r>
              <a:rPr lang="en-GB" b="0" baseline="0" dirty="0"/>
              <a:t> a </a:t>
            </a:r>
            <a:r>
              <a:rPr lang="en-GB" b="0" baseline="0" dirty="0" err="1"/>
              <a:t>disgyblion</a:t>
            </a:r>
            <a:r>
              <a:rPr lang="en-GB" b="0" baseline="0" dirty="0"/>
              <a:t> </a:t>
            </a:r>
            <a:r>
              <a:rPr lang="en-GB" b="0" baseline="0" dirty="0" err="1"/>
              <a:t>ymgorffori</a:t>
            </a:r>
            <a:r>
              <a:rPr lang="en-GB" b="0" baseline="0" dirty="0"/>
              <a:t> dull </a:t>
            </a:r>
            <a:r>
              <a:rPr lang="en-GB" b="0" baseline="0" dirty="0" err="1"/>
              <a:t>gweithredu</a:t>
            </a:r>
            <a:r>
              <a:rPr lang="en-GB" b="0" baseline="0" dirty="0"/>
              <a:t> </a:t>
            </a:r>
            <a:r>
              <a:rPr lang="en-GB" b="0" baseline="0" dirty="0" err="1"/>
              <a:t>seiliedig</a:t>
            </a:r>
            <a:r>
              <a:rPr lang="en-GB" b="0" baseline="0" dirty="0"/>
              <a:t> </a:t>
            </a:r>
            <a:r>
              <a:rPr lang="en-GB" b="0" baseline="0" dirty="0" err="1"/>
              <a:t>ar</a:t>
            </a:r>
            <a:r>
              <a:rPr lang="en-GB" b="0" baseline="0" dirty="0"/>
              <a:t> </a:t>
            </a:r>
            <a:r>
              <a:rPr lang="en-GB" b="0" baseline="0" dirty="0" err="1"/>
              <a:t>hawliau</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Mae’r</a:t>
            </a:r>
            <a:r>
              <a:rPr lang="en-GB" b="0" baseline="0" dirty="0"/>
              <a:t> </a:t>
            </a:r>
            <a:r>
              <a:rPr lang="en-GB" b="0" baseline="0" dirty="0" err="1"/>
              <a:t>cynllun</a:t>
            </a:r>
            <a:r>
              <a:rPr lang="en-GB" b="0" baseline="0" dirty="0"/>
              <a:t> </a:t>
            </a:r>
            <a:r>
              <a:rPr lang="en-GB" b="0" baseline="0" dirty="0" err="1"/>
              <a:t>Llysgenhadon</a:t>
            </a:r>
            <a:r>
              <a:rPr lang="en-GB" b="0" baseline="0" dirty="0"/>
              <a:t> </a:t>
            </a:r>
            <a:r>
              <a:rPr lang="en-GB" b="0" baseline="0" dirty="0" err="1"/>
              <a:t>Cymunedol</a:t>
            </a:r>
            <a:r>
              <a:rPr lang="en-GB" b="0" baseline="0" dirty="0"/>
              <a:t> </a:t>
            </a:r>
            <a:r>
              <a:rPr lang="en-GB" b="0" baseline="0" dirty="0" err="1"/>
              <a:t>yn</a:t>
            </a:r>
            <a:r>
              <a:rPr lang="en-GB" b="0" baseline="0" dirty="0"/>
              <a:t> </a:t>
            </a:r>
            <a:r>
              <a:rPr lang="en-GB" b="0" baseline="0" dirty="0" err="1"/>
              <a:t>targedu</a:t>
            </a:r>
            <a:r>
              <a:rPr lang="en-GB" b="0" baseline="0" dirty="0"/>
              <a:t> </a:t>
            </a:r>
            <a:r>
              <a:rPr lang="en-GB" b="0" baseline="0" dirty="0" err="1"/>
              <a:t>grwpiau</a:t>
            </a:r>
            <a:r>
              <a:rPr lang="en-GB" b="0" baseline="0" dirty="0"/>
              <a:t> </a:t>
            </a:r>
            <a:r>
              <a:rPr lang="en-GB" b="0" baseline="0" dirty="0" err="1"/>
              <a:t>diddordeb</a:t>
            </a:r>
            <a:r>
              <a:rPr lang="en-GB" b="0" baseline="0" dirty="0"/>
              <a:t> </a:t>
            </a:r>
            <a:r>
              <a:rPr lang="en-GB" b="0" baseline="0" dirty="0" err="1"/>
              <a:t>arbennig</a:t>
            </a:r>
            <a:r>
              <a:rPr lang="en-GB" b="0" baseline="0" dirty="0"/>
              <a:t> </a:t>
            </a:r>
            <a:r>
              <a:rPr lang="en-GB" b="0" baseline="0" dirty="0" err="1"/>
              <a:t>ledled</a:t>
            </a:r>
            <a:r>
              <a:rPr lang="en-GB" b="0" baseline="0" dirty="0"/>
              <a:t> </a:t>
            </a:r>
            <a:r>
              <a:rPr lang="en-GB" b="0" baseline="0" dirty="0" err="1"/>
              <a:t>Cymru,yn</a:t>
            </a:r>
            <a:r>
              <a:rPr lang="en-GB" b="0" baseline="0" dirty="0"/>
              <a:t> </a:t>
            </a:r>
            <a:r>
              <a:rPr lang="en-GB" b="0" baseline="0" dirty="0" err="1"/>
              <a:t>bennaf</a:t>
            </a:r>
            <a:r>
              <a:rPr lang="en-GB" b="0" baseline="0" dirty="0"/>
              <a:t> </a:t>
            </a:r>
            <a:r>
              <a:rPr lang="en-GB" b="0" baseline="0" dirty="0" err="1"/>
              <a:t>mewn</a:t>
            </a:r>
            <a:r>
              <a:rPr lang="en-GB" b="0" baseline="0" dirty="0"/>
              <a:t> </a:t>
            </a:r>
            <a:r>
              <a:rPr lang="en-GB" b="0" baseline="0" dirty="0" err="1"/>
              <a:t>lleoliadau</a:t>
            </a:r>
            <a:r>
              <a:rPr lang="en-GB" b="0" baseline="0" dirty="0"/>
              <a:t> </a:t>
            </a:r>
            <a:r>
              <a:rPr lang="en-GB" b="0" baseline="0" dirty="0" err="1"/>
              <a:t>ieuenctid</a:t>
            </a:r>
            <a:r>
              <a:rPr lang="en-GB" b="0"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208303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Focus of Slide </a:t>
            </a:r>
            <a:r>
              <a:rPr lang="en-GB" dirty="0"/>
              <a:t>– Revisit</a:t>
            </a:r>
            <a:r>
              <a:rPr lang="en-GB" baseline="0" dirty="0"/>
              <a:t> Aims</a:t>
            </a:r>
          </a:p>
          <a:p>
            <a:r>
              <a:rPr lang="en-GB" b="1" dirty="0"/>
              <a:t>Context </a:t>
            </a:r>
            <a:r>
              <a:rPr lang="en-GB" dirty="0"/>
              <a:t>– checking with participants</a:t>
            </a:r>
            <a:r>
              <a:rPr lang="en-GB" baseline="0" dirty="0"/>
              <a:t> what they have learnt and how they can ensure they support young people in their work to access the UNCRC</a:t>
            </a:r>
          </a:p>
          <a:p>
            <a:endParaRPr lang="en-GB" baseline="0" dirty="0"/>
          </a:p>
          <a:p>
            <a:r>
              <a:rPr lang="en-GB" baseline="0" dirty="0"/>
              <a:t>---------------------------------------------------------------------</a:t>
            </a:r>
          </a:p>
          <a:p>
            <a:endParaRPr lang="en-GB" baseline="0" dirty="0"/>
          </a:p>
          <a:p>
            <a:r>
              <a:rPr lang="en-GB" b="1" baseline="0" dirty="0" err="1"/>
              <a:t>Ffocws</a:t>
            </a:r>
            <a:r>
              <a:rPr lang="en-GB" b="1" baseline="0" dirty="0"/>
              <a:t> </a:t>
            </a:r>
            <a:r>
              <a:rPr lang="en-GB" b="1" baseline="0" dirty="0" err="1"/>
              <a:t>y</a:t>
            </a:r>
            <a:r>
              <a:rPr lang="en-GB" b="1" baseline="0" dirty="0"/>
              <a:t> </a:t>
            </a:r>
            <a:r>
              <a:rPr lang="en-GB" b="1" baseline="0" dirty="0" err="1"/>
              <a:t>Sleid</a:t>
            </a:r>
            <a:r>
              <a:rPr lang="en-GB" b="1" baseline="0" dirty="0"/>
              <a:t> – </a:t>
            </a:r>
            <a:r>
              <a:rPr lang="en-GB" b="0" baseline="0" dirty="0" err="1"/>
              <a:t>Edrych</a:t>
            </a:r>
            <a:r>
              <a:rPr lang="en-GB" b="0" baseline="0" dirty="0"/>
              <a:t> </a:t>
            </a:r>
            <a:r>
              <a:rPr lang="en-GB" b="0" baseline="0" dirty="0" err="1"/>
              <a:t>eto</a:t>
            </a:r>
            <a:r>
              <a:rPr lang="en-GB" b="0" baseline="0" dirty="0"/>
              <a:t> </a:t>
            </a:r>
            <a:r>
              <a:rPr lang="en-GB" b="0" baseline="0" dirty="0" err="1"/>
              <a:t>ar</a:t>
            </a:r>
            <a:r>
              <a:rPr lang="en-GB" b="0" baseline="0" dirty="0"/>
              <a:t> </a:t>
            </a:r>
            <a:r>
              <a:rPr lang="en-GB" b="0" baseline="0" dirty="0" err="1"/>
              <a:t>y</a:t>
            </a:r>
            <a:r>
              <a:rPr lang="en-GB" b="0" baseline="0" dirty="0"/>
              <a:t> </a:t>
            </a:r>
            <a:r>
              <a:rPr lang="en-GB" b="0" baseline="0" dirty="0" err="1"/>
              <a:t>Nodau</a:t>
            </a:r>
            <a:endParaRPr lang="en-GB" b="0" baseline="0" dirty="0"/>
          </a:p>
          <a:p>
            <a:r>
              <a:rPr lang="en-GB" b="1" baseline="0" dirty="0" err="1"/>
              <a:t>Cyd-destun</a:t>
            </a:r>
            <a:r>
              <a:rPr lang="en-GB" b="1" baseline="0" dirty="0"/>
              <a:t> – </a:t>
            </a:r>
            <a:r>
              <a:rPr lang="en-GB" b="0" baseline="0" dirty="0" err="1"/>
              <a:t>gwirio</a:t>
            </a:r>
            <a:r>
              <a:rPr lang="en-GB" b="0" baseline="0" dirty="0"/>
              <a:t> </a:t>
            </a:r>
            <a:r>
              <a:rPr lang="en-GB" b="0" baseline="0" dirty="0" err="1"/>
              <a:t>gyda’r</a:t>
            </a:r>
            <a:r>
              <a:rPr lang="en-GB" b="0" baseline="0" dirty="0"/>
              <a:t> </a:t>
            </a:r>
            <a:r>
              <a:rPr lang="en-GB" b="0" baseline="0" dirty="0" err="1"/>
              <a:t>cyfranogwyr</a:t>
            </a:r>
            <a:r>
              <a:rPr lang="en-GB" b="0" baseline="0" dirty="0"/>
              <a:t> </a:t>
            </a:r>
            <a:r>
              <a:rPr lang="en-GB" b="0" baseline="0" dirty="0" err="1"/>
              <a:t>beth</a:t>
            </a:r>
            <a:r>
              <a:rPr lang="en-GB" b="0" baseline="0" dirty="0"/>
              <a:t> </a:t>
            </a:r>
            <a:r>
              <a:rPr lang="en-GB" b="0" baseline="0" dirty="0" err="1"/>
              <a:t>maen</a:t>
            </a:r>
            <a:r>
              <a:rPr lang="en-GB" b="0" baseline="0" dirty="0"/>
              <a:t> </a:t>
            </a:r>
            <a:r>
              <a:rPr lang="en-GB" b="0" baseline="0" dirty="0" err="1"/>
              <a:t>nhw</a:t>
            </a:r>
            <a:r>
              <a:rPr lang="en-GB" b="0" baseline="0" dirty="0"/>
              <a:t> </a:t>
            </a:r>
            <a:r>
              <a:rPr lang="en-GB" b="0" baseline="0" dirty="0" err="1"/>
              <a:t>wedi’i</a:t>
            </a:r>
            <a:r>
              <a:rPr lang="en-GB" b="0" baseline="0" dirty="0"/>
              <a:t> </a:t>
            </a:r>
            <a:r>
              <a:rPr lang="en-GB" b="0" baseline="0" dirty="0" err="1"/>
              <a:t>ddysgu</a:t>
            </a:r>
            <a:r>
              <a:rPr lang="en-GB" b="0" baseline="0" dirty="0"/>
              <a:t> a </a:t>
            </a:r>
            <a:r>
              <a:rPr lang="en-GB" b="0" baseline="0" dirty="0" err="1"/>
              <a:t>sut</a:t>
            </a:r>
            <a:r>
              <a:rPr lang="en-GB" b="0" baseline="0" dirty="0"/>
              <a:t> </a:t>
            </a:r>
            <a:r>
              <a:rPr lang="en-GB" b="0" baseline="0" dirty="0" err="1"/>
              <a:t>gallan</a:t>
            </a:r>
            <a:r>
              <a:rPr lang="en-GB" b="0" baseline="0" dirty="0"/>
              <a:t> </a:t>
            </a:r>
            <a:r>
              <a:rPr lang="en-GB" b="0" baseline="0" dirty="0" err="1"/>
              <a:t>nhw</a:t>
            </a:r>
            <a:r>
              <a:rPr lang="en-GB" b="0" baseline="0" dirty="0"/>
              <a:t> </a:t>
            </a:r>
            <a:r>
              <a:rPr lang="en-GB" b="0" baseline="0" dirty="0" err="1"/>
              <a:t>sicrhau</a:t>
            </a:r>
            <a:r>
              <a:rPr lang="en-GB" b="0" baseline="0" dirty="0"/>
              <a:t> </a:t>
            </a:r>
            <a:r>
              <a:rPr lang="en-GB" b="0" baseline="0" dirty="0" err="1"/>
              <a:t>eu</a:t>
            </a:r>
            <a:r>
              <a:rPr lang="en-GB" b="0" baseline="0" dirty="0"/>
              <a:t> </a:t>
            </a:r>
            <a:r>
              <a:rPr lang="en-GB" b="0" baseline="0" dirty="0" err="1"/>
              <a:t>bod</a:t>
            </a:r>
            <a:r>
              <a:rPr lang="en-GB" b="0" baseline="0" dirty="0"/>
              <a:t> </a:t>
            </a:r>
            <a:r>
              <a:rPr lang="en-GB" b="0" baseline="0" dirty="0" err="1"/>
              <a:t>yn</a:t>
            </a:r>
            <a:r>
              <a:rPr lang="en-GB" b="0" baseline="0" dirty="0"/>
              <a:t> </a:t>
            </a:r>
            <a:r>
              <a:rPr lang="en-GB" b="0" baseline="0" dirty="0" err="1"/>
              <a:t>cefnogi</a:t>
            </a:r>
            <a:r>
              <a:rPr lang="en-GB" b="0" baseline="0" dirty="0"/>
              <a:t> </a:t>
            </a:r>
            <a:r>
              <a:rPr lang="en-GB" b="0" baseline="0" dirty="0" err="1"/>
              <a:t>pobl</a:t>
            </a:r>
            <a:r>
              <a:rPr lang="en-GB" b="0" baseline="0" dirty="0"/>
              <a:t> </a:t>
            </a:r>
            <a:r>
              <a:rPr lang="en-GB" b="0" baseline="0" dirty="0" err="1"/>
              <a:t>ifanc</a:t>
            </a:r>
            <a:r>
              <a:rPr lang="en-GB" b="0" baseline="0" dirty="0"/>
              <a:t> </a:t>
            </a:r>
            <a:r>
              <a:rPr lang="en-GB" b="0" baseline="0" dirty="0" err="1"/>
              <a:t>yn</a:t>
            </a:r>
            <a:r>
              <a:rPr lang="en-GB" b="0" baseline="0" dirty="0"/>
              <a:t> </a:t>
            </a:r>
            <a:r>
              <a:rPr lang="en-GB" b="0" baseline="0" dirty="0" err="1"/>
              <a:t>eu</a:t>
            </a:r>
            <a:r>
              <a:rPr lang="en-GB" b="0" baseline="0" dirty="0"/>
              <a:t> </a:t>
            </a:r>
            <a:r>
              <a:rPr lang="en-GB" b="0" baseline="0" dirty="0" err="1"/>
              <a:t>gwaith</a:t>
            </a:r>
            <a:r>
              <a:rPr lang="en-GB" b="0" baseline="0" dirty="0"/>
              <a:t> </a:t>
            </a:r>
            <a:r>
              <a:rPr lang="en-GB" b="0" baseline="0" dirty="0" err="1"/>
              <a:t>i</a:t>
            </a:r>
            <a:r>
              <a:rPr lang="en-GB" b="0" baseline="0" dirty="0"/>
              <a:t> </a:t>
            </a:r>
            <a:r>
              <a:rPr lang="en-GB" b="0" baseline="0" dirty="0" err="1"/>
              <a:t>gael</a:t>
            </a:r>
            <a:r>
              <a:rPr lang="en-GB" b="0" baseline="0" dirty="0"/>
              <a:t> </a:t>
            </a:r>
            <a:r>
              <a:rPr lang="en-GB" b="0" baseline="0" dirty="0" err="1"/>
              <a:t>mynediad</a:t>
            </a:r>
            <a:r>
              <a:rPr lang="en-GB" b="0" baseline="0" dirty="0"/>
              <a:t> </a:t>
            </a:r>
            <a:r>
              <a:rPr lang="en-GB" b="0" baseline="0" dirty="0" err="1"/>
              <a:t>i</a:t>
            </a:r>
            <a:r>
              <a:rPr lang="en-GB" b="0" baseline="0" dirty="0"/>
              <a:t> CCUHP</a:t>
            </a:r>
            <a:endParaRPr lang="en-GB" b="1" dirty="0"/>
          </a:p>
        </p:txBody>
      </p:sp>
      <p:sp>
        <p:nvSpPr>
          <p:cNvPr id="4" name="Slide Number Placeholder 3"/>
          <p:cNvSpPr>
            <a:spLocks noGrp="1"/>
          </p:cNvSpPr>
          <p:nvPr>
            <p:ph type="sldNum" sz="quarter" idx="10"/>
          </p:nvPr>
        </p:nvSpPr>
        <p:spPr/>
        <p:txBody>
          <a:bodyPr/>
          <a:lstStyle/>
          <a:p>
            <a:fld id="{DFE19FFE-CFB6-4989-9E57-3B559C25B546}" type="slidenum">
              <a:rPr lang="en-GB" smtClean="0"/>
              <a:pPr/>
              <a:t>17</a:t>
            </a:fld>
            <a:endParaRPr lang="en-GB"/>
          </a:p>
        </p:txBody>
      </p:sp>
    </p:spTree>
    <p:extLst>
      <p:ext uri="{BB962C8B-B14F-4D97-AF65-F5344CB8AC3E}">
        <p14:creationId xmlns:p14="http://schemas.microsoft.com/office/powerpoint/2010/main" val="2034009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Focus of Slide – </a:t>
            </a:r>
            <a:r>
              <a:rPr lang="en-GB" b="0" baseline="0" dirty="0"/>
              <a:t>Contact details for Childrens Commissioner for Wales</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Context </a:t>
            </a:r>
            <a:r>
              <a:rPr lang="en-GB" dirty="0"/>
              <a:t>For further</a:t>
            </a:r>
            <a:r>
              <a:rPr lang="en-GB" baseline="0" dirty="0"/>
              <a:t> information about our work and our contacts details please look at our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Ffocws</a:t>
            </a:r>
            <a:r>
              <a:rPr lang="en-GB" b="1" baseline="0" dirty="0"/>
              <a:t> y </a:t>
            </a:r>
            <a:r>
              <a:rPr lang="en-GB" b="1" baseline="0" dirty="0" err="1"/>
              <a:t>Sleid</a:t>
            </a:r>
            <a:r>
              <a:rPr lang="en-GB" b="1" baseline="0" dirty="0"/>
              <a:t> </a:t>
            </a:r>
            <a:r>
              <a:rPr lang="en-GB" b="0" baseline="0" dirty="0"/>
              <a:t>– </a:t>
            </a:r>
            <a:r>
              <a:rPr lang="en-GB" b="0" baseline="0" dirty="0" err="1"/>
              <a:t>Manylion</a:t>
            </a:r>
            <a:r>
              <a:rPr lang="en-GB" b="0" baseline="0" dirty="0"/>
              <a:t> </a:t>
            </a:r>
            <a:r>
              <a:rPr lang="en-GB" b="0" baseline="0" dirty="0" err="1"/>
              <a:t>cyswllt</a:t>
            </a:r>
            <a:r>
              <a:rPr lang="en-GB" b="0" baseline="0" dirty="0"/>
              <a:t> </a:t>
            </a:r>
            <a:r>
              <a:rPr lang="en-GB" b="0" baseline="0" dirty="0" err="1"/>
              <a:t>ar</a:t>
            </a:r>
            <a:r>
              <a:rPr lang="en-GB" b="0" baseline="0" dirty="0"/>
              <a:t> </a:t>
            </a:r>
            <a:r>
              <a:rPr lang="en-GB" b="0" baseline="0" dirty="0" err="1"/>
              <a:t>gyfer</a:t>
            </a:r>
            <a:r>
              <a:rPr lang="en-GB" b="0" baseline="0" dirty="0"/>
              <a:t> </a:t>
            </a:r>
            <a:r>
              <a:rPr lang="en-GB" b="0" baseline="0" dirty="0" err="1"/>
              <a:t>Comisiynydd</a:t>
            </a:r>
            <a:r>
              <a:rPr lang="en-GB" b="0" baseline="0" dirty="0"/>
              <a:t> Plant Cymru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Cyd-destun</a:t>
            </a:r>
            <a:r>
              <a:rPr lang="en-GB" b="1" baseline="0" dirty="0"/>
              <a:t> </a:t>
            </a:r>
            <a:r>
              <a:rPr lang="en-GB" b="0" baseline="0" dirty="0"/>
              <a:t>I </a:t>
            </a:r>
            <a:r>
              <a:rPr lang="en-GB" b="0" baseline="0" dirty="0" err="1"/>
              <a:t>gael</a:t>
            </a:r>
            <a:r>
              <a:rPr lang="en-GB" b="0" baseline="0" dirty="0"/>
              <a:t> </a:t>
            </a:r>
            <a:r>
              <a:rPr lang="en-GB" b="0" baseline="0" dirty="0" err="1"/>
              <a:t>rhagor</a:t>
            </a:r>
            <a:r>
              <a:rPr lang="en-GB" b="0" baseline="0" dirty="0"/>
              <a:t> o </a:t>
            </a:r>
            <a:r>
              <a:rPr lang="en-GB" b="0" baseline="0" dirty="0" err="1"/>
              <a:t>wybodaeth</a:t>
            </a:r>
            <a:r>
              <a:rPr lang="en-GB" b="0" baseline="0" dirty="0"/>
              <a:t> am </a:t>
            </a:r>
            <a:r>
              <a:rPr lang="en-GB" b="0" baseline="0" dirty="0" err="1"/>
              <a:t>ein</a:t>
            </a:r>
            <a:r>
              <a:rPr lang="en-GB" b="0" baseline="0" dirty="0"/>
              <a:t> </a:t>
            </a:r>
            <a:r>
              <a:rPr lang="en-GB" b="0" baseline="0" dirty="0" err="1"/>
              <a:t>gwaith</a:t>
            </a:r>
            <a:r>
              <a:rPr lang="en-GB" b="0" baseline="0" dirty="0"/>
              <a:t> </a:t>
            </a:r>
            <a:r>
              <a:rPr lang="en-GB" b="0" baseline="0" dirty="0" err="1"/>
              <a:t>a’n</a:t>
            </a:r>
            <a:r>
              <a:rPr lang="en-GB" b="0" baseline="0" dirty="0"/>
              <a:t> </a:t>
            </a:r>
            <a:r>
              <a:rPr lang="en-GB" b="0" baseline="0" dirty="0" err="1"/>
              <a:t>manylion</a:t>
            </a:r>
            <a:r>
              <a:rPr lang="en-GB" b="0" baseline="0" dirty="0"/>
              <a:t> </a:t>
            </a:r>
            <a:r>
              <a:rPr lang="en-GB" b="0" baseline="0" dirty="0" err="1"/>
              <a:t>cyswllt</a:t>
            </a:r>
            <a:r>
              <a:rPr lang="en-GB" b="0" baseline="0" dirty="0"/>
              <a:t>, </a:t>
            </a:r>
            <a:r>
              <a:rPr lang="en-GB" b="0" baseline="0" dirty="0" err="1"/>
              <a:t>edrychwch</a:t>
            </a:r>
            <a:r>
              <a:rPr lang="en-GB" b="0" baseline="0" dirty="0"/>
              <a:t> </a:t>
            </a:r>
            <a:r>
              <a:rPr lang="en-GB" b="0" baseline="0" dirty="0" err="1"/>
              <a:t>ar</a:t>
            </a:r>
            <a:r>
              <a:rPr lang="en-GB" b="0" baseline="0" dirty="0"/>
              <a:t> </a:t>
            </a:r>
            <a:r>
              <a:rPr lang="en-GB" b="0" baseline="0" dirty="0" err="1"/>
              <a:t>ein</a:t>
            </a:r>
            <a:r>
              <a:rPr lang="en-GB" b="0" baseline="0" dirty="0"/>
              <a:t> </a:t>
            </a:r>
            <a:r>
              <a:rPr lang="en-GB" b="0" baseline="0"/>
              <a:t>gwefan</a:t>
            </a:r>
            <a:endParaRPr lang="en-GB" b="1" dirty="0"/>
          </a:p>
        </p:txBody>
      </p:sp>
      <p:sp>
        <p:nvSpPr>
          <p:cNvPr id="4" name="Slide Number Placeholder 3"/>
          <p:cNvSpPr>
            <a:spLocks noGrp="1"/>
          </p:cNvSpPr>
          <p:nvPr>
            <p:ph type="sldNum" sz="quarter" idx="10"/>
          </p:nvPr>
        </p:nvSpPr>
        <p:spPr/>
        <p:txBody>
          <a:bodyPr/>
          <a:lstStyle/>
          <a:p>
            <a:fld id="{DFE19FFE-CFB6-4989-9E57-3B559C25B546}" type="slidenum">
              <a:rPr lang="en-GB" smtClean="0"/>
              <a:pPr/>
              <a:t>18</a:t>
            </a:fld>
            <a:endParaRPr lang="en-GB"/>
          </a:p>
        </p:txBody>
      </p:sp>
    </p:spTree>
    <p:extLst>
      <p:ext uri="{BB962C8B-B14F-4D97-AF65-F5344CB8AC3E}">
        <p14:creationId xmlns:p14="http://schemas.microsoft.com/office/powerpoint/2010/main" val="400335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t>Focus of Slide – </a:t>
            </a:r>
            <a:r>
              <a:rPr lang="en-GB" sz="2000" dirty="0"/>
              <a:t>Recap session 1 and set aims</a:t>
            </a:r>
          </a:p>
          <a:p>
            <a:r>
              <a:rPr lang="en-GB" sz="2000" b="1" dirty="0"/>
              <a:t>Context </a:t>
            </a:r>
            <a:r>
              <a:rPr lang="en-GB" sz="2000" dirty="0"/>
              <a:t>- In recapping the last</a:t>
            </a:r>
            <a:r>
              <a:rPr lang="en-GB" sz="2000" baseline="0" dirty="0"/>
              <a:t> session you can ask some questions – How many  rights are there in the UNCRC? What articles do you remember? What is the name of the Children’s Commissioner for Wales? </a:t>
            </a:r>
          </a:p>
          <a:p>
            <a:endParaRPr lang="en-GB" sz="2000" baseline="0" dirty="0"/>
          </a:p>
          <a:p>
            <a:r>
              <a:rPr lang="en-GB" sz="2000" baseline="0" dirty="0"/>
              <a:t>Then go on to explain this session is about understanding, exploring and discussing What a Rights based approach is and how they as professionals can support this work in the future.</a:t>
            </a:r>
          </a:p>
          <a:p>
            <a:endParaRPr lang="en-GB" sz="2000" baseline="0" dirty="0"/>
          </a:p>
          <a:p>
            <a:r>
              <a:rPr lang="en-GB" sz="2000" baseline="0" dirty="0"/>
              <a:t>--------------------------------------------------------------------------------</a:t>
            </a:r>
          </a:p>
          <a:p>
            <a:endParaRPr lang="en-GB" sz="2000" baseline="0" dirty="0"/>
          </a:p>
          <a:p>
            <a:r>
              <a:rPr lang="en-GB" sz="2000" b="1" baseline="0" dirty="0"/>
              <a:t>Ffocws </a:t>
            </a:r>
            <a:r>
              <a:rPr lang="en-GB" sz="2000" b="1" baseline="0" dirty="0" err="1"/>
              <a:t>y</a:t>
            </a:r>
            <a:r>
              <a:rPr lang="en-GB" sz="2000" b="1" baseline="0" dirty="0"/>
              <a:t> </a:t>
            </a:r>
            <a:r>
              <a:rPr lang="en-GB" sz="2000" b="1" baseline="0" dirty="0" err="1"/>
              <a:t>Sleid</a:t>
            </a:r>
            <a:r>
              <a:rPr lang="en-GB" sz="2000" b="1" baseline="0" dirty="0"/>
              <a:t> </a:t>
            </a:r>
            <a:r>
              <a:rPr lang="en-GB" sz="2000" b="0" baseline="0" dirty="0"/>
              <a:t>– </a:t>
            </a:r>
            <a:r>
              <a:rPr lang="en-GB" sz="2000" b="0" baseline="0" dirty="0" err="1"/>
              <a:t>Crynhoi</a:t>
            </a:r>
            <a:r>
              <a:rPr lang="en-GB" sz="2000" b="0" baseline="0" dirty="0"/>
              <a:t> </a:t>
            </a:r>
            <a:r>
              <a:rPr lang="en-GB" sz="2000" b="0" baseline="0" dirty="0" err="1"/>
              <a:t>sesiwn</a:t>
            </a:r>
            <a:r>
              <a:rPr lang="en-GB" sz="2000" b="0" baseline="0" dirty="0"/>
              <a:t> 1 a </a:t>
            </a:r>
            <a:r>
              <a:rPr lang="en-GB" sz="2000" b="0" baseline="0" dirty="0" err="1"/>
              <a:t>gosod</a:t>
            </a:r>
            <a:r>
              <a:rPr lang="en-GB" sz="2000" b="0" baseline="0" dirty="0"/>
              <a:t> </a:t>
            </a:r>
            <a:r>
              <a:rPr lang="en-GB" sz="2000" b="0" baseline="0" dirty="0" err="1"/>
              <a:t>nodau</a:t>
            </a:r>
            <a:endParaRPr lang="en-GB" sz="2000" b="0" baseline="0" dirty="0"/>
          </a:p>
          <a:p>
            <a:r>
              <a:rPr lang="en-GB" sz="2000" b="1" baseline="0" dirty="0" err="1"/>
              <a:t>Cyd-destun</a:t>
            </a:r>
            <a:r>
              <a:rPr lang="en-GB" sz="2000" b="1" baseline="0" dirty="0"/>
              <a:t> </a:t>
            </a:r>
            <a:r>
              <a:rPr lang="en-GB" sz="2000" b="0" baseline="0" dirty="0"/>
              <a:t>– </a:t>
            </a:r>
            <a:r>
              <a:rPr lang="en-GB" sz="2000" b="0" baseline="0" dirty="0" err="1"/>
              <a:t>Wrth</a:t>
            </a:r>
            <a:r>
              <a:rPr lang="en-GB" sz="2000" b="0" baseline="0" dirty="0"/>
              <a:t> </a:t>
            </a:r>
            <a:r>
              <a:rPr lang="en-GB" sz="2000" b="0" baseline="0" dirty="0" err="1"/>
              <a:t>grynhoi’r</a:t>
            </a:r>
            <a:r>
              <a:rPr lang="en-GB" sz="2000" b="0" baseline="0" dirty="0"/>
              <a:t> </a:t>
            </a:r>
            <a:r>
              <a:rPr lang="en-GB" sz="2000" b="0" baseline="0" dirty="0" err="1"/>
              <a:t>sesiwn</a:t>
            </a:r>
            <a:r>
              <a:rPr lang="en-GB" sz="2000" b="0" baseline="0" dirty="0"/>
              <a:t> </a:t>
            </a:r>
            <a:r>
              <a:rPr lang="en-GB" sz="2000" b="0" baseline="0" dirty="0" err="1"/>
              <a:t>ddiwethaf</a:t>
            </a:r>
            <a:r>
              <a:rPr lang="en-GB" sz="2000" b="0" baseline="0" dirty="0"/>
              <a:t> </a:t>
            </a:r>
            <a:r>
              <a:rPr lang="en-GB" sz="2000" b="0" baseline="0" dirty="0" err="1"/>
              <a:t>gallwch</a:t>
            </a:r>
            <a:r>
              <a:rPr lang="en-GB" sz="2000" b="0" baseline="0" dirty="0"/>
              <a:t> chi </a:t>
            </a:r>
            <a:r>
              <a:rPr lang="en-GB" sz="2000" b="0" baseline="0" dirty="0" err="1"/>
              <a:t>ofyn</a:t>
            </a:r>
            <a:r>
              <a:rPr lang="en-GB" sz="2000" b="0" baseline="0" dirty="0"/>
              <a:t> </a:t>
            </a:r>
            <a:r>
              <a:rPr lang="en-GB" sz="2000" b="0" baseline="0" dirty="0" err="1"/>
              <a:t>rhai</a:t>
            </a:r>
            <a:r>
              <a:rPr lang="en-GB" sz="2000" b="0" baseline="0" dirty="0"/>
              <a:t> </a:t>
            </a:r>
            <a:r>
              <a:rPr lang="en-GB" sz="2000" b="0" baseline="0" dirty="0" err="1"/>
              <a:t>cwestiynau</a:t>
            </a:r>
            <a:r>
              <a:rPr lang="en-GB" sz="2000" b="0" baseline="0" dirty="0"/>
              <a:t> – Faint </a:t>
            </a:r>
            <a:r>
              <a:rPr lang="en-GB" sz="2000" b="0" baseline="0" dirty="0" err="1"/>
              <a:t>o</a:t>
            </a:r>
            <a:r>
              <a:rPr lang="en-GB" sz="2000" b="0" baseline="0" dirty="0"/>
              <a:t> </a:t>
            </a:r>
            <a:r>
              <a:rPr lang="en-GB" sz="2000" b="0" baseline="0" dirty="0" err="1"/>
              <a:t>hawliau</a:t>
            </a:r>
            <a:r>
              <a:rPr lang="en-GB" sz="2000" b="0" baseline="0" dirty="0"/>
              <a:t> </a:t>
            </a:r>
            <a:r>
              <a:rPr lang="en-GB" sz="2000" b="0" baseline="0" dirty="0" err="1"/>
              <a:t>sydd</a:t>
            </a:r>
            <a:r>
              <a:rPr lang="en-GB" sz="2000" b="0" baseline="0" dirty="0"/>
              <a:t> </a:t>
            </a:r>
            <a:r>
              <a:rPr lang="en-GB" sz="2000" b="0" baseline="0" dirty="0" err="1"/>
              <a:t>yn</a:t>
            </a:r>
            <a:r>
              <a:rPr lang="en-GB" sz="2000" b="0" baseline="0" dirty="0"/>
              <a:t> CCUHP? Pa </a:t>
            </a:r>
            <a:r>
              <a:rPr lang="en-GB" sz="2000" b="0" baseline="0" dirty="0" err="1"/>
              <a:t>erthyglau</a:t>
            </a:r>
            <a:r>
              <a:rPr lang="en-GB" sz="2000" b="0" baseline="0" dirty="0"/>
              <a:t> </a:t>
            </a:r>
            <a:r>
              <a:rPr lang="en-GB" sz="2000" b="0" baseline="0" dirty="0" err="1"/>
              <a:t>rydych</a:t>
            </a:r>
            <a:r>
              <a:rPr lang="en-GB" sz="2000" b="0" baseline="0" dirty="0"/>
              <a:t> </a:t>
            </a:r>
            <a:r>
              <a:rPr lang="en-GB" sz="2000" b="0" baseline="0" dirty="0" err="1"/>
              <a:t>chi’n</a:t>
            </a:r>
            <a:r>
              <a:rPr lang="en-GB" sz="2000" b="0" baseline="0" dirty="0"/>
              <a:t> </a:t>
            </a:r>
            <a:r>
              <a:rPr lang="en-GB" sz="2000" b="0" baseline="0" dirty="0" err="1"/>
              <a:t>eu</a:t>
            </a:r>
            <a:r>
              <a:rPr lang="en-GB" sz="2000" b="0" baseline="0" dirty="0"/>
              <a:t> </a:t>
            </a:r>
            <a:r>
              <a:rPr lang="en-GB" sz="2000" b="0" baseline="0" dirty="0" err="1"/>
              <a:t>cofio</a:t>
            </a:r>
            <a:r>
              <a:rPr lang="en-GB" sz="2000" b="0" baseline="0" dirty="0"/>
              <a:t>? Beth </a:t>
            </a:r>
            <a:r>
              <a:rPr lang="en-GB" sz="2000" b="0" baseline="0" dirty="0" err="1"/>
              <a:t>yw</a:t>
            </a:r>
            <a:r>
              <a:rPr lang="en-GB" sz="2000" b="0" baseline="0" dirty="0"/>
              <a:t> </a:t>
            </a:r>
            <a:r>
              <a:rPr lang="en-GB" sz="2000" b="0" baseline="0" dirty="0" err="1"/>
              <a:t>enw</a:t>
            </a:r>
            <a:r>
              <a:rPr lang="en-GB" sz="2000" b="0" baseline="0" dirty="0"/>
              <a:t> </a:t>
            </a:r>
            <a:r>
              <a:rPr lang="en-GB" sz="2000" b="0" baseline="0" dirty="0" err="1"/>
              <a:t>Comisiynydd</a:t>
            </a:r>
            <a:r>
              <a:rPr lang="en-GB" sz="2000" b="0" baseline="0" dirty="0"/>
              <a:t> Plant Cymru?</a:t>
            </a:r>
          </a:p>
          <a:p>
            <a:endParaRPr lang="en-GB" sz="2000" b="0" baseline="0" dirty="0"/>
          </a:p>
          <a:p>
            <a:r>
              <a:rPr lang="en-GB" sz="2000" b="0" baseline="0" dirty="0" err="1"/>
              <a:t>Yna</a:t>
            </a:r>
            <a:r>
              <a:rPr lang="en-GB" sz="2000" b="0" baseline="0" dirty="0"/>
              <a:t> </a:t>
            </a:r>
            <a:r>
              <a:rPr lang="en-GB" sz="2000" b="0" baseline="0" dirty="0" err="1"/>
              <a:t>ewch</a:t>
            </a:r>
            <a:r>
              <a:rPr lang="en-GB" sz="2000" b="0" baseline="0" dirty="0"/>
              <a:t> </a:t>
            </a:r>
            <a:r>
              <a:rPr lang="en-GB" sz="2000" b="0" baseline="0" dirty="0" err="1"/>
              <a:t>ymlaen</a:t>
            </a:r>
            <a:r>
              <a:rPr lang="en-GB" sz="2000" b="0" baseline="0" dirty="0"/>
              <a:t> </a:t>
            </a:r>
            <a:r>
              <a:rPr lang="en-GB" sz="2000" b="0" baseline="0" dirty="0" err="1"/>
              <a:t>i</a:t>
            </a:r>
            <a:r>
              <a:rPr lang="en-GB" sz="2000" b="0" baseline="0" dirty="0"/>
              <a:t> </a:t>
            </a:r>
            <a:r>
              <a:rPr lang="en-GB" sz="2000" b="0" baseline="0" dirty="0" err="1"/>
              <a:t>esbonio</a:t>
            </a:r>
            <a:r>
              <a:rPr lang="en-GB" sz="2000" b="0" baseline="0" dirty="0"/>
              <a:t> bod y </a:t>
            </a:r>
            <a:r>
              <a:rPr lang="en-GB" sz="2000" b="0" baseline="0" dirty="0" err="1"/>
              <a:t>sesiwn</a:t>
            </a:r>
            <a:r>
              <a:rPr lang="en-GB" sz="2000" b="0" baseline="0" dirty="0"/>
              <a:t> hon </a:t>
            </a:r>
            <a:r>
              <a:rPr lang="en-GB" sz="2000" b="0" baseline="0" dirty="0" err="1"/>
              <a:t>yn</a:t>
            </a:r>
            <a:r>
              <a:rPr lang="en-GB" sz="2000" b="0" baseline="0" dirty="0"/>
              <a:t> </a:t>
            </a:r>
            <a:r>
              <a:rPr lang="en-GB" sz="2000" b="0" baseline="0" dirty="0" err="1"/>
              <a:t>ymwneud</a:t>
            </a:r>
            <a:r>
              <a:rPr lang="en-GB" sz="2000" b="0" baseline="0" dirty="0"/>
              <a:t> </a:t>
            </a:r>
            <a:r>
              <a:rPr lang="en-GB" sz="2000" b="0" baseline="0" dirty="0" err="1"/>
              <a:t>â</a:t>
            </a:r>
            <a:r>
              <a:rPr lang="en-GB" sz="2000" b="0" baseline="0" dirty="0"/>
              <a:t> </a:t>
            </a:r>
            <a:r>
              <a:rPr lang="en-GB" sz="2000" b="0" baseline="0" dirty="0" err="1"/>
              <a:t>deall</a:t>
            </a:r>
            <a:r>
              <a:rPr lang="en-GB" sz="2000" b="0" baseline="0" dirty="0"/>
              <a:t>, </a:t>
            </a:r>
            <a:r>
              <a:rPr lang="en-GB" sz="2000" b="0" baseline="0" dirty="0" err="1"/>
              <a:t>archwilio</a:t>
            </a:r>
            <a:r>
              <a:rPr lang="en-GB" sz="2000" b="0" baseline="0" dirty="0"/>
              <a:t> a </a:t>
            </a:r>
            <a:r>
              <a:rPr lang="en-GB" sz="2000" b="0" baseline="0" dirty="0" err="1"/>
              <a:t>thrafod</a:t>
            </a:r>
            <a:r>
              <a:rPr lang="en-GB" sz="2000" b="0" baseline="0" dirty="0"/>
              <a:t> </a:t>
            </a:r>
            <a:r>
              <a:rPr lang="en-GB" sz="2000" b="0" baseline="0" dirty="0" err="1"/>
              <a:t>beth</a:t>
            </a:r>
            <a:r>
              <a:rPr lang="en-GB" sz="2000" b="0" baseline="0" dirty="0"/>
              <a:t> </a:t>
            </a:r>
            <a:r>
              <a:rPr lang="en-GB" sz="2000" b="0" baseline="0" dirty="0" err="1"/>
              <a:t>yw</a:t>
            </a:r>
            <a:r>
              <a:rPr lang="en-GB" sz="2000" b="0" baseline="0" dirty="0"/>
              <a:t> Dull </a:t>
            </a:r>
            <a:r>
              <a:rPr lang="en-GB" sz="2000" b="0" baseline="0" dirty="0" err="1"/>
              <a:t>Gweithredu</a:t>
            </a:r>
            <a:r>
              <a:rPr lang="en-GB" sz="2000" b="0" baseline="0" dirty="0"/>
              <a:t> </a:t>
            </a:r>
            <a:r>
              <a:rPr lang="en-GB" sz="2000" b="0" baseline="0" dirty="0" err="1"/>
              <a:t>seiliedig</a:t>
            </a:r>
            <a:r>
              <a:rPr lang="en-GB" sz="2000" b="0" baseline="0" dirty="0"/>
              <a:t> </a:t>
            </a:r>
            <a:r>
              <a:rPr lang="en-GB" sz="2000" b="0" baseline="0" dirty="0" err="1"/>
              <a:t>ar</a:t>
            </a:r>
            <a:r>
              <a:rPr lang="en-GB" sz="2000" b="0" baseline="0" dirty="0"/>
              <a:t> </a:t>
            </a:r>
            <a:r>
              <a:rPr lang="en-GB" sz="2000" b="0" baseline="0" dirty="0" err="1"/>
              <a:t>Hawliau</a:t>
            </a:r>
            <a:r>
              <a:rPr lang="en-GB" sz="2000" b="0" baseline="0" dirty="0"/>
              <a:t> a </a:t>
            </a:r>
            <a:r>
              <a:rPr lang="en-GB" sz="2000" b="0" baseline="0" dirty="0" err="1"/>
              <a:t>sut</a:t>
            </a:r>
            <a:r>
              <a:rPr lang="en-GB" sz="2000" b="0" baseline="0" dirty="0"/>
              <a:t> </a:t>
            </a:r>
            <a:r>
              <a:rPr lang="en-GB" sz="2000" b="0" baseline="0" dirty="0" err="1"/>
              <a:t>gallan</a:t>
            </a:r>
            <a:r>
              <a:rPr lang="en-GB" sz="2000" b="0" baseline="0" dirty="0"/>
              <a:t> </a:t>
            </a:r>
            <a:r>
              <a:rPr lang="en-GB" sz="2000" b="0" baseline="0" dirty="0" err="1"/>
              <a:t>nhw</a:t>
            </a:r>
            <a:r>
              <a:rPr lang="en-GB" sz="2000" b="0" baseline="0" dirty="0"/>
              <a:t>, </a:t>
            </a:r>
            <a:r>
              <a:rPr lang="en-GB" sz="2000" b="0" baseline="0" dirty="0" err="1"/>
              <a:t>fel</a:t>
            </a:r>
            <a:r>
              <a:rPr lang="en-GB" sz="2000" b="0" baseline="0" dirty="0"/>
              <a:t> </a:t>
            </a:r>
            <a:r>
              <a:rPr lang="en-GB" sz="2000" b="0" baseline="0" dirty="0" err="1"/>
              <a:t>gweithwyr</a:t>
            </a:r>
            <a:r>
              <a:rPr lang="en-GB" sz="2000" b="0" baseline="0" dirty="0"/>
              <a:t> </a:t>
            </a:r>
            <a:r>
              <a:rPr lang="en-GB" sz="2000" b="0" baseline="0" dirty="0" err="1"/>
              <a:t>proffesiynol</a:t>
            </a:r>
            <a:r>
              <a:rPr lang="en-GB" sz="2000" b="0" baseline="0" dirty="0"/>
              <a:t>, </a:t>
            </a:r>
            <a:r>
              <a:rPr lang="en-GB" sz="2000" b="0" baseline="0" dirty="0" err="1"/>
              <a:t>gefnogi</a:t>
            </a:r>
            <a:r>
              <a:rPr lang="en-GB" sz="2000" b="0" baseline="0" dirty="0"/>
              <a:t> </a:t>
            </a:r>
            <a:r>
              <a:rPr lang="en-GB" sz="2000" b="0" baseline="0" dirty="0" err="1"/>
              <a:t>hynny</a:t>
            </a:r>
            <a:r>
              <a:rPr lang="en-GB" sz="2000" b="0" baseline="0" dirty="0"/>
              <a:t> </a:t>
            </a:r>
            <a:r>
              <a:rPr lang="en-GB" sz="2000" b="0" baseline="0" dirty="0" err="1"/>
              <a:t>yn</a:t>
            </a:r>
            <a:r>
              <a:rPr lang="en-GB" sz="2000" b="0" baseline="0" dirty="0"/>
              <a:t> </a:t>
            </a:r>
            <a:r>
              <a:rPr lang="en-GB" sz="2000" b="0" baseline="0" dirty="0" err="1"/>
              <a:t>eu</a:t>
            </a:r>
            <a:r>
              <a:rPr lang="en-GB" sz="2000" b="0" baseline="0" dirty="0"/>
              <a:t> </a:t>
            </a:r>
            <a:r>
              <a:rPr lang="en-GB" sz="2000" b="0" baseline="0" dirty="0" err="1"/>
              <a:t>gwaith</a:t>
            </a:r>
            <a:r>
              <a:rPr lang="en-GB" sz="2000" b="0" baseline="0" dirty="0"/>
              <a:t> </a:t>
            </a:r>
            <a:r>
              <a:rPr lang="en-GB" sz="2000" b="0" baseline="0" dirty="0" err="1"/>
              <a:t>yn</a:t>
            </a:r>
            <a:r>
              <a:rPr lang="en-GB" sz="2000" b="0" baseline="0" dirty="0"/>
              <a:t> y </a:t>
            </a:r>
            <a:r>
              <a:rPr lang="en-GB" sz="2000" b="0" baseline="0" dirty="0" err="1"/>
              <a:t>dyfodol</a:t>
            </a:r>
            <a:r>
              <a:rPr lang="en-GB" sz="2000" b="0" baseline="0" dirty="0"/>
              <a:t>.</a:t>
            </a:r>
            <a:endParaRPr lang="en-GB" sz="2000" b="1" baseline="0" dirty="0"/>
          </a:p>
          <a:p>
            <a:endParaRPr lang="en-GB" sz="2000" baseline="0" dirty="0"/>
          </a:p>
          <a:p>
            <a:endParaRPr lang="en-GB" sz="2000" dirty="0"/>
          </a:p>
        </p:txBody>
      </p:sp>
      <p:sp>
        <p:nvSpPr>
          <p:cNvPr id="4" name="Slide Number Placeholder 3"/>
          <p:cNvSpPr>
            <a:spLocks noGrp="1"/>
          </p:cNvSpPr>
          <p:nvPr>
            <p:ph type="sldNum" sz="quarter" idx="10"/>
          </p:nvPr>
        </p:nvSpPr>
        <p:spPr/>
        <p:txBody>
          <a:bodyPr/>
          <a:lstStyle/>
          <a:p>
            <a:fld id="{36168537-78D0-469E-99C4-C1D1E2A00AEA}" type="slidenum">
              <a:rPr lang="en-GB" smtClean="0"/>
              <a:pPr/>
              <a:t>2</a:t>
            </a:fld>
            <a:endParaRPr lang="en-GB"/>
          </a:p>
        </p:txBody>
      </p:sp>
    </p:spTree>
    <p:extLst>
      <p:ext uri="{BB962C8B-B14F-4D97-AF65-F5344CB8AC3E}">
        <p14:creationId xmlns:p14="http://schemas.microsoft.com/office/powerpoint/2010/main" val="62624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Focus of Slide - </a:t>
            </a:r>
            <a:r>
              <a:rPr lang="en-GB" b="0" dirty="0"/>
              <a:t>Outline Childrens Rights approach</a:t>
            </a:r>
          </a:p>
          <a:p>
            <a:r>
              <a:rPr lang="en-GB" b="1" dirty="0"/>
              <a:t>Context - </a:t>
            </a:r>
            <a:r>
              <a:rPr lang="en-GB" dirty="0"/>
              <a:t>Before</a:t>
            </a:r>
            <a:r>
              <a:rPr lang="en-GB" baseline="0" dirty="0"/>
              <a:t> going on to look at the Five principles of a Children’s Rights approach this is why Sally Holland wants to embed a rights based approach </a:t>
            </a:r>
          </a:p>
          <a:p>
            <a:endParaRPr lang="en-GB" baseline="0" dirty="0"/>
          </a:p>
          <a:p>
            <a:r>
              <a:rPr lang="en-GB" baseline="0" dirty="0"/>
              <a:t>----------------------------------------------------------------------------</a:t>
            </a:r>
          </a:p>
          <a:p>
            <a:endParaRPr lang="en-GB" baseline="0" dirty="0"/>
          </a:p>
          <a:p>
            <a:r>
              <a:rPr lang="en-GB" b="1" baseline="0" dirty="0"/>
              <a:t>Ffocws </a:t>
            </a:r>
            <a:r>
              <a:rPr lang="en-GB" b="1" baseline="0" dirty="0" err="1"/>
              <a:t>y</a:t>
            </a:r>
            <a:r>
              <a:rPr lang="en-GB" b="1" baseline="0" dirty="0"/>
              <a:t> </a:t>
            </a:r>
            <a:r>
              <a:rPr lang="en-GB" b="1" baseline="0" dirty="0" err="1"/>
              <a:t>Sleid</a:t>
            </a:r>
            <a:r>
              <a:rPr lang="en-GB" b="1" baseline="0" dirty="0"/>
              <a:t> – </a:t>
            </a:r>
            <a:r>
              <a:rPr lang="en-GB" b="0" baseline="0" dirty="0" err="1"/>
              <a:t>Amlinellu</a:t>
            </a:r>
            <a:r>
              <a:rPr lang="en-GB" b="0" baseline="0" dirty="0"/>
              <a:t> dull </a:t>
            </a:r>
            <a:r>
              <a:rPr lang="en-GB" b="0" baseline="0" dirty="0" err="1"/>
              <a:t>gweithredu</a:t>
            </a:r>
            <a:r>
              <a:rPr lang="en-GB" b="0" baseline="0" dirty="0"/>
              <a:t> </a:t>
            </a:r>
            <a:r>
              <a:rPr lang="en-GB" b="0" baseline="0" dirty="0" err="1"/>
              <a:t>seiliedig</a:t>
            </a:r>
            <a:r>
              <a:rPr lang="en-GB" b="0" baseline="0" dirty="0"/>
              <a:t> </a:t>
            </a:r>
            <a:r>
              <a:rPr lang="en-GB" b="0" baseline="0" dirty="0" err="1"/>
              <a:t>ar</a:t>
            </a:r>
            <a:r>
              <a:rPr lang="en-GB" b="0" baseline="0" dirty="0"/>
              <a:t> </a:t>
            </a:r>
            <a:r>
              <a:rPr lang="en-GB" b="0" baseline="0" dirty="0" err="1"/>
              <a:t>Hawliau</a:t>
            </a:r>
            <a:r>
              <a:rPr lang="en-GB" b="0" baseline="0" dirty="0"/>
              <a:t> Plant</a:t>
            </a:r>
          </a:p>
          <a:p>
            <a:r>
              <a:rPr lang="en-GB" b="1" baseline="0" dirty="0" err="1"/>
              <a:t>Cyd-destun</a:t>
            </a:r>
            <a:r>
              <a:rPr lang="en-GB" b="1" baseline="0" dirty="0"/>
              <a:t> - </a:t>
            </a:r>
            <a:r>
              <a:rPr lang="en-GB" b="0" baseline="0" dirty="0" err="1"/>
              <a:t>Cyn</a:t>
            </a:r>
            <a:r>
              <a:rPr lang="en-GB" b="0" baseline="0" dirty="0"/>
              <a:t> </a:t>
            </a:r>
            <a:r>
              <a:rPr lang="en-GB" b="0" baseline="0" dirty="0" err="1"/>
              <a:t>mynd</a:t>
            </a:r>
            <a:r>
              <a:rPr lang="en-GB" b="0" baseline="0" dirty="0"/>
              <a:t> </a:t>
            </a:r>
            <a:r>
              <a:rPr lang="en-GB" b="0" baseline="0" dirty="0" err="1"/>
              <a:t>ymlaen</a:t>
            </a:r>
            <a:r>
              <a:rPr lang="en-GB" b="0" baseline="0" dirty="0"/>
              <a:t> </a:t>
            </a:r>
            <a:r>
              <a:rPr lang="en-GB" b="0" baseline="0" dirty="0" err="1"/>
              <a:t>i</a:t>
            </a:r>
            <a:r>
              <a:rPr lang="en-GB" b="0" baseline="0" dirty="0"/>
              <a:t> </a:t>
            </a:r>
            <a:r>
              <a:rPr lang="en-GB" b="0" baseline="0" dirty="0" err="1"/>
              <a:t>edrych</a:t>
            </a:r>
            <a:r>
              <a:rPr lang="en-GB" b="0" baseline="0" dirty="0"/>
              <a:t> </a:t>
            </a:r>
            <a:r>
              <a:rPr lang="en-GB" b="0" baseline="0" dirty="0" err="1"/>
              <a:t>ar</a:t>
            </a:r>
            <a:r>
              <a:rPr lang="en-GB" b="0" baseline="0" dirty="0"/>
              <a:t> 5 </a:t>
            </a:r>
            <a:r>
              <a:rPr lang="en-GB" b="0" baseline="0" dirty="0" err="1"/>
              <a:t>egwyddor</a:t>
            </a:r>
            <a:r>
              <a:rPr lang="en-GB" b="0" baseline="0" dirty="0"/>
              <a:t> dull </a:t>
            </a:r>
            <a:r>
              <a:rPr lang="en-GB" b="0" baseline="0" dirty="0" err="1"/>
              <a:t>gweithredu</a:t>
            </a:r>
            <a:r>
              <a:rPr lang="en-GB" b="0" baseline="0" dirty="0"/>
              <a:t> </a:t>
            </a:r>
            <a:r>
              <a:rPr lang="en-GB" b="0" baseline="0" dirty="0" err="1"/>
              <a:t>seiliedig</a:t>
            </a:r>
            <a:r>
              <a:rPr lang="en-GB" b="0" baseline="0" dirty="0"/>
              <a:t> </a:t>
            </a:r>
            <a:r>
              <a:rPr lang="en-GB" b="0" baseline="0" dirty="0" err="1"/>
              <a:t>ar</a:t>
            </a:r>
            <a:r>
              <a:rPr lang="en-GB" b="0" baseline="0" dirty="0"/>
              <a:t> </a:t>
            </a:r>
            <a:r>
              <a:rPr lang="en-GB" b="0" baseline="0" dirty="0" err="1"/>
              <a:t>Hawliau</a:t>
            </a:r>
            <a:r>
              <a:rPr lang="en-GB" b="0" baseline="0" dirty="0"/>
              <a:t> Plant, </a:t>
            </a:r>
            <a:r>
              <a:rPr lang="en-GB" b="0" baseline="0" dirty="0" err="1"/>
              <a:t>dyma</a:t>
            </a:r>
            <a:r>
              <a:rPr lang="en-GB" b="0" baseline="0" dirty="0"/>
              <a:t> pam </a:t>
            </a:r>
            <a:r>
              <a:rPr lang="en-GB" b="0" baseline="0" dirty="0" err="1"/>
              <a:t>mae</a:t>
            </a:r>
            <a:r>
              <a:rPr lang="en-GB" b="0" baseline="0" dirty="0"/>
              <a:t> Sally Holland </a:t>
            </a:r>
            <a:r>
              <a:rPr lang="en-GB" b="0" baseline="0" dirty="0" err="1"/>
              <a:t>eisiau</a:t>
            </a:r>
            <a:r>
              <a:rPr lang="en-GB" b="0" baseline="0" dirty="0"/>
              <a:t> </a:t>
            </a:r>
            <a:r>
              <a:rPr lang="en-GB" b="0" baseline="0" dirty="0" err="1"/>
              <a:t>ymgorffori</a:t>
            </a:r>
            <a:r>
              <a:rPr lang="en-GB" b="0" baseline="0" dirty="0"/>
              <a:t> dull </a:t>
            </a:r>
            <a:r>
              <a:rPr lang="en-GB" b="0" baseline="0" dirty="0" err="1"/>
              <a:t>gweithredu</a:t>
            </a:r>
            <a:r>
              <a:rPr lang="en-GB" b="0" baseline="0" dirty="0"/>
              <a:t> </a:t>
            </a:r>
            <a:r>
              <a:rPr lang="en-GB" b="0" baseline="0" dirty="0" err="1"/>
              <a:t>seiliedig</a:t>
            </a:r>
            <a:r>
              <a:rPr lang="en-GB" b="0" baseline="0" dirty="0"/>
              <a:t> </a:t>
            </a:r>
            <a:r>
              <a:rPr lang="en-GB" b="0" baseline="0" dirty="0" err="1"/>
              <a:t>ar</a:t>
            </a:r>
            <a:r>
              <a:rPr lang="en-GB" b="0" baseline="0" dirty="0"/>
              <a:t> </a:t>
            </a:r>
            <a:r>
              <a:rPr lang="en-GB" b="0" baseline="0" dirty="0" err="1"/>
              <a:t>hawliau</a:t>
            </a:r>
            <a:endParaRPr lang="en-GB" b="1" dirty="0"/>
          </a:p>
        </p:txBody>
      </p:sp>
      <p:sp>
        <p:nvSpPr>
          <p:cNvPr id="4" name="Slide Number Placeholder 3"/>
          <p:cNvSpPr>
            <a:spLocks noGrp="1"/>
          </p:cNvSpPr>
          <p:nvPr>
            <p:ph type="sldNum" sz="quarter" idx="10"/>
          </p:nvPr>
        </p:nvSpPr>
        <p:spPr/>
        <p:txBody>
          <a:bodyPr/>
          <a:lstStyle/>
          <a:p>
            <a:fld id="{DFE19FFE-CFB6-4989-9E57-3B559C25B546}" type="slidenum">
              <a:rPr lang="en-GB" smtClean="0"/>
              <a:pPr/>
              <a:t>3</a:t>
            </a:fld>
            <a:endParaRPr lang="en-GB"/>
          </a:p>
        </p:txBody>
      </p:sp>
    </p:spTree>
    <p:extLst>
      <p:ext uri="{BB962C8B-B14F-4D97-AF65-F5344CB8AC3E}">
        <p14:creationId xmlns:p14="http://schemas.microsoft.com/office/powerpoint/2010/main" val="326597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Focus of Slide – </a:t>
            </a:r>
            <a:r>
              <a:rPr lang="en-GB" b="0" dirty="0"/>
              <a:t>What is a Childrens Rights Approach</a:t>
            </a:r>
          </a:p>
          <a:p>
            <a:r>
              <a:rPr lang="en-GB" b="1" dirty="0"/>
              <a:t>Context - </a:t>
            </a:r>
            <a:r>
              <a:rPr lang="en-GB" dirty="0"/>
              <a:t>The</a:t>
            </a:r>
            <a:r>
              <a:rPr lang="en-GB" baseline="0" dirty="0"/>
              <a:t> aim of The Right Way training</a:t>
            </a:r>
            <a:r>
              <a:rPr lang="en-GB" dirty="0"/>
              <a:t> and publication (https://www.childcomwales.org.uk/wp-content/uploads/2017/04/The-Right-Way.pdf) </a:t>
            </a:r>
            <a:r>
              <a:rPr lang="en-GB" baseline="0" dirty="0"/>
              <a:t> is to help professionals  who work with and for children and young people in Wales to embed a Children’s Rights Approach in a practical and meaningful way.  </a:t>
            </a:r>
          </a:p>
          <a:p>
            <a:endParaRPr lang="en-GB" baseline="0" dirty="0"/>
          </a:p>
          <a:p>
            <a:r>
              <a:rPr lang="en-GB" baseline="0" dirty="0"/>
              <a:t>-----------------------------------------------------------------------------------</a:t>
            </a:r>
          </a:p>
          <a:p>
            <a:endParaRPr lang="en-GB" baseline="0" dirty="0"/>
          </a:p>
          <a:p>
            <a:r>
              <a:rPr lang="en-GB" b="1" baseline="0" dirty="0"/>
              <a:t>Ffocws </a:t>
            </a:r>
            <a:r>
              <a:rPr lang="en-GB" b="1" baseline="0" dirty="0" err="1"/>
              <a:t>y</a:t>
            </a:r>
            <a:r>
              <a:rPr lang="en-GB" b="1" baseline="0" dirty="0"/>
              <a:t> </a:t>
            </a:r>
            <a:r>
              <a:rPr lang="en-GB" b="1" baseline="0" dirty="0" err="1"/>
              <a:t>Sleid</a:t>
            </a:r>
            <a:r>
              <a:rPr lang="en-GB" b="1" baseline="0" dirty="0"/>
              <a:t> – Beth </a:t>
            </a:r>
            <a:r>
              <a:rPr lang="en-GB" b="1" baseline="0" dirty="0" err="1"/>
              <a:t>yw</a:t>
            </a:r>
            <a:r>
              <a:rPr lang="en-GB" b="1" baseline="0" dirty="0"/>
              <a:t> Dull </a:t>
            </a:r>
            <a:r>
              <a:rPr lang="en-GB" b="1" baseline="0" dirty="0" err="1"/>
              <a:t>Gweithredu</a:t>
            </a:r>
            <a:r>
              <a:rPr lang="en-GB" b="1" baseline="0" dirty="0"/>
              <a:t> </a:t>
            </a:r>
            <a:r>
              <a:rPr lang="en-GB" b="1" baseline="0" dirty="0" err="1"/>
              <a:t>seiliedig</a:t>
            </a:r>
            <a:r>
              <a:rPr lang="en-GB" b="1" baseline="0" dirty="0"/>
              <a:t> </a:t>
            </a:r>
            <a:r>
              <a:rPr lang="en-GB" b="1" baseline="0" dirty="0" err="1"/>
              <a:t>ar</a:t>
            </a:r>
            <a:r>
              <a:rPr lang="en-GB" b="1" baseline="0" dirty="0"/>
              <a:t> </a:t>
            </a:r>
            <a:r>
              <a:rPr lang="en-GB" b="1" baseline="0" dirty="0" err="1"/>
              <a:t>Hawliau</a:t>
            </a:r>
            <a:r>
              <a:rPr lang="en-GB" b="1" baseline="0" dirty="0"/>
              <a:t> Plant</a:t>
            </a:r>
          </a:p>
          <a:p>
            <a:r>
              <a:rPr lang="en-GB" b="1" baseline="0" dirty="0" err="1"/>
              <a:t>Cyd-destun</a:t>
            </a:r>
            <a:r>
              <a:rPr lang="en-GB" b="1" baseline="0" dirty="0"/>
              <a:t> - </a:t>
            </a:r>
            <a:r>
              <a:rPr lang="en-GB" b="0" baseline="0" dirty="0"/>
              <a:t>Nod </a:t>
            </a:r>
            <a:r>
              <a:rPr lang="en-GB" b="0" baseline="0" dirty="0" err="1"/>
              <a:t>hyfforddiant</a:t>
            </a:r>
            <a:r>
              <a:rPr lang="en-GB" b="0" baseline="0" dirty="0"/>
              <a:t> a </a:t>
            </a:r>
            <a:r>
              <a:rPr lang="en-GB" b="0" baseline="0" dirty="0" err="1"/>
              <a:t>chyhoeddiad</a:t>
            </a:r>
            <a:r>
              <a:rPr lang="en-GB" b="0" baseline="0" dirty="0"/>
              <a:t> Y </a:t>
            </a:r>
            <a:r>
              <a:rPr lang="en-GB" b="0" baseline="0" dirty="0" err="1"/>
              <a:t>Ffordd</a:t>
            </a:r>
            <a:r>
              <a:rPr lang="en-GB" b="0" baseline="0" dirty="0"/>
              <a:t> </a:t>
            </a:r>
            <a:r>
              <a:rPr lang="en-GB" b="0" baseline="0" dirty="0" err="1"/>
              <a:t>Gywir</a:t>
            </a:r>
            <a:r>
              <a:rPr lang="en-GB" b="0" baseline="0" dirty="0"/>
              <a:t> (https://www.childcomwales.org.uk/wp-content/uploads/2017/04/Y-Ffordd-Gywir.pdf)  </a:t>
            </a:r>
            <a:r>
              <a:rPr lang="en-GB" b="0" baseline="0" dirty="0" err="1"/>
              <a:t>yw</a:t>
            </a:r>
            <a:r>
              <a:rPr lang="en-GB" b="0" baseline="0" dirty="0"/>
              <a:t> </a:t>
            </a:r>
            <a:r>
              <a:rPr lang="en-GB" b="0" baseline="0" dirty="0" err="1"/>
              <a:t>helpu</a:t>
            </a:r>
            <a:r>
              <a:rPr lang="en-GB" b="0" baseline="0" dirty="0"/>
              <a:t> </a:t>
            </a:r>
            <a:r>
              <a:rPr lang="en-GB" b="0" baseline="0" dirty="0" err="1"/>
              <a:t>pobl</a:t>
            </a:r>
            <a:r>
              <a:rPr lang="en-GB" b="0" baseline="0" dirty="0"/>
              <a:t> </a:t>
            </a:r>
            <a:r>
              <a:rPr lang="en-GB" b="0" baseline="0" dirty="0" err="1"/>
              <a:t>broffesiynol</a:t>
            </a:r>
            <a:r>
              <a:rPr lang="en-GB" b="0" baseline="0" dirty="0"/>
              <a:t> </a:t>
            </a:r>
            <a:r>
              <a:rPr lang="en-GB" b="0" baseline="0" dirty="0" err="1"/>
              <a:t>sy’n</a:t>
            </a:r>
            <a:r>
              <a:rPr lang="en-GB" b="0" baseline="0" dirty="0"/>
              <a:t> </a:t>
            </a:r>
            <a:r>
              <a:rPr lang="en-GB" b="0" baseline="0" dirty="0" err="1"/>
              <a:t>gweithio</a:t>
            </a:r>
            <a:r>
              <a:rPr lang="en-GB" b="0" baseline="0" dirty="0"/>
              <a:t> </a:t>
            </a:r>
            <a:r>
              <a:rPr lang="en-GB" b="0" baseline="0" dirty="0" err="1"/>
              <a:t>gyda</a:t>
            </a:r>
            <a:r>
              <a:rPr lang="en-GB" b="0" baseline="0" dirty="0"/>
              <a:t> </a:t>
            </a:r>
            <a:r>
              <a:rPr lang="en-GB" b="0" baseline="0" dirty="0" err="1"/>
              <a:t>phlant</a:t>
            </a:r>
            <a:r>
              <a:rPr lang="en-GB" b="0" baseline="0" dirty="0"/>
              <a:t> a </a:t>
            </a:r>
            <a:r>
              <a:rPr lang="en-GB" b="0" baseline="0" dirty="0" err="1"/>
              <a:t>phobl</a:t>
            </a:r>
            <a:r>
              <a:rPr lang="en-GB" b="0" baseline="0" dirty="0"/>
              <a:t> </a:t>
            </a:r>
            <a:r>
              <a:rPr lang="en-GB" b="0" baseline="0" dirty="0" err="1"/>
              <a:t>ifanc</a:t>
            </a:r>
            <a:r>
              <a:rPr lang="en-GB" b="0" baseline="0" dirty="0"/>
              <a:t> </a:t>
            </a:r>
            <a:r>
              <a:rPr lang="en-GB" b="0" baseline="0" dirty="0" err="1"/>
              <a:t>yng</a:t>
            </a:r>
            <a:r>
              <a:rPr lang="en-GB" b="0" baseline="0" dirty="0"/>
              <a:t> </a:t>
            </a:r>
            <a:r>
              <a:rPr lang="en-GB" b="0" baseline="0" dirty="0" err="1"/>
              <a:t>Nghymru</a:t>
            </a:r>
            <a:r>
              <a:rPr lang="en-GB" b="0" baseline="0" dirty="0"/>
              <a:t> ac </a:t>
            </a:r>
            <a:r>
              <a:rPr lang="en-GB" b="0" baseline="0" dirty="0" err="1"/>
              <a:t>ar</a:t>
            </a:r>
            <a:r>
              <a:rPr lang="en-GB" b="0" baseline="0" dirty="0"/>
              <a:t> </a:t>
            </a:r>
            <a:r>
              <a:rPr lang="en-GB" b="0" baseline="0" dirty="0" err="1"/>
              <a:t>eu</a:t>
            </a:r>
            <a:r>
              <a:rPr lang="en-GB" b="0" baseline="0" dirty="0"/>
              <a:t> </a:t>
            </a:r>
            <a:r>
              <a:rPr lang="en-GB" b="0" baseline="0" dirty="0" err="1"/>
              <a:t>rhan</a:t>
            </a:r>
            <a:r>
              <a:rPr lang="en-GB" b="0" baseline="0" dirty="0"/>
              <a:t> </a:t>
            </a:r>
            <a:r>
              <a:rPr lang="en-GB" b="0" baseline="0" dirty="0" err="1"/>
              <a:t>i</a:t>
            </a:r>
            <a:r>
              <a:rPr lang="en-GB" b="0" baseline="0" dirty="0"/>
              <a:t> </a:t>
            </a:r>
            <a:r>
              <a:rPr lang="en-GB" b="0" baseline="0" dirty="0" err="1"/>
              <a:t>ymgorffori</a:t>
            </a:r>
            <a:r>
              <a:rPr lang="en-GB" b="0" baseline="0" dirty="0"/>
              <a:t> Dull </a:t>
            </a:r>
            <a:r>
              <a:rPr lang="en-GB" b="0" baseline="0" dirty="0" err="1"/>
              <a:t>Gweithredu</a:t>
            </a:r>
            <a:r>
              <a:rPr lang="en-GB" b="0" baseline="0" dirty="0"/>
              <a:t> </a:t>
            </a:r>
            <a:r>
              <a:rPr lang="en-GB" b="0" baseline="0" dirty="0" err="1"/>
              <a:t>seiliedig</a:t>
            </a:r>
            <a:r>
              <a:rPr lang="en-GB" b="0" baseline="0" dirty="0"/>
              <a:t> </a:t>
            </a:r>
            <a:r>
              <a:rPr lang="en-GB" b="0" baseline="0" dirty="0" err="1"/>
              <a:t>ar</a:t>
            </a:r>
            <a:r>
              <a:rPr lang="en-GB" b="0" baseline="0" dirty="0"/>
              <a:t> </a:t>
            </a:r>
            <a:r>
              <a:rPr lang="en-GB" b="0" baseline="0" dirty="0" err="1"/>
              <a:t>Hawliau</a:t>
            </a:r>
            <a:r>
              <a:rPr lang="en-GB" b="0" baseline="0" dirty="0"/>
              <a:t> Plant </a:t>
            </a:r>
            <a:r>
              <a:rPr lang="en-GB" b="0" baseline="0" dirty="0" err="1"/>
              <a:t>mewn</a:t>
            </a:r>
            <a:r>
              <a:rPr lang="en-GB" b="0" baseline="0" dirty="0"/>
              <a:t> </a:t>
            </a:r>
            <a:r>
              <a:rPr lang="en-GB" b="0" baseline="0" dirty="0" err="1"/>
              <a:t>ffordd</a:t>
            </a:r>
            <a:r>
              <a:rPr lang="en-GB" b="0" baseline="0" dirty="0"/>
              <a:t> </a:t>
            </a:r>
            <a:r>
              <a:rPr lang="en-GB" b="0" baseline="0" dirty="0" err="1"/>
              <a:t>ymarferol</a:t>
            </a:r>
            <a:r>
              <a:rPr lang="en-GB" b="0" baseline="0" dirty="0"/>
              <a:t> ac </a:t>
            </a:r>
            <a:r>
              <a:rPr lang="en-GB" b="0" baseline="0" dirty="0" err="1"/>
              <a:t>ystyrlon</a:t>
            </a:r>
            <a:r>
              <a:rPr lang="en-GB" b="0" baseline="0" dirty="0"/>
              <a:t>. </a:t>
            </a:r>
            <a:endParaRPr lang="en-GB" b="1" dirty="0"/>
          </a:p>
        </p:txBody>
      </p:sp>
      <p:sp>
        <p:nvSpPr>
          <p:cNvPr id="4" name="Slide Number Placeholder 3"/>
          <p:cNvSpPr>
            <a:spLocks noGrp="1"/>
          </p:cNvSpPr>
          <p:nvPr>
            <p:ph type="sldNum" sz="quarter" idx="10"/>
          </p:nvPr>
        </p:nvSpPr>
        <p:spPr/>
        <p:txBody>
          <a:bodyPr/>
          <a:lstStyle/>
          <a:p>
            <a:fld id="{36168537-78D0-469E-99C4-C1D1E2A00AEA}" type="slidenum">
              <a:rPr lang="en-GB" smtClean="0"/>
              <a:pPr/>
              <a:t>4</a:t>
            </a:fld>
            <a:endParaRPr lang="en-GB"/>
          </a:p>
        </p:txBody>
      </p:sp>
    </p:spTree>
    <p:extLst>
      <p:ext uri="{BB962C8B-B14F-4D97-AF65-F5344CB8AC3E}">
        <p14:creationId xmlns:p14="http://schemas.microsoft.com/office/powerpoint/2010/main" val="356437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b="1" dirty="0"/>
              <a:t>Focus of Slide – Activity to explore UNCRC</a:t>
            </a:r>
          </a:p>
          <a:p>
            <a:pPr lvl="0">
              <a:defRPr/>
            </a:pPr>
            <a:r>
              <a:rPr lang="en-GB" b="1" dirty="0"/>
              <a:t>Context - </a:t>
            </a:r>
            <a:r>
              <a:rPr lang="en-GB" dirty="0"/>
              <a:t>Before looking at the five principles of the Right Way we will do a practical activity to explore how rights link to your chosen profession/courses you study. It might be worth looking at the convention</a:t>
            </a:r>
            <a:r>
              <a:rPr lang="en-GB" baseline="0" dirty="0"/>
              <a:t> before you start, and changing some of the Articles suggested in the slide to suit your audience e.g. Social services may add 20, 21, 23, 25, 26.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a:t>
            </a:r>
            <a:r>
              <a:rPr lang="en-GB" dirty="0"/>
              <a:t> </a:t>
            </a:r>
            <a:r>
              <a:rPr lang="en-GB" b="1" dirty="0"/>
              <a:t>- </a:t>
            </a:r>
            <a:r>
              <a:rPr lang="en-GB" dirty="0"/>
              <a:t>Ask participants to work in small groups</a:t>
            </a:r>
            <a:r>
              <a:rPr lang="en-GB" baseline="0" dirty="0"/>
              <a:t> and hand out a symbols card; these can be downloaded here - https://www.childcomwales.org.uk/uncrc-childrens-rights/uncrc-symbols-resource/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When groups feedback point out that Rights as shown in session one are embedded in policy frameworks in Wales and as professionals we have a duty to ensure children and young people are aware of and access their rights, from the activity that has just been completed it should make it more evident that most work people currently do does support children to access their rights, this needs to be realised.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Ffocws </a:t>
            </a:r>
            <a:r>
              <a:rPr lang="en-GB" b="1" baseline="0" dirty="0" err="1"/>
              <a:t>y</a:t>
            </a:r>
            <a:r>
              <a:rPr lang="en-GB" b="1" baseline="0" dirty="0"/>
              <a:t> </a:t>
            </a:r>
            <a:r>
              <a:rPr lang="en-GB" b="1" baseline="0" dirty="0" err="1"/>
              <a:t>Sleid</a:t>
            </a:r>
            <a:r>
              <a:rPr lang="en-GB" b="1" baseline="0" dirty="0"/>
              <a:t> </a:t>
            </a:r>
            <a:r>
              <a:rPr lang="en-GB" b="0" baseline="0" dirty="0"/>
              <a:t>– </a:t>
            </a:r>
            <a:r>
              <a:rPr lang="en-GB" b="1" baseline="0" dirty="0" err="1"/>
              <a:t>Gweithgaredd</a:t>
            </a:r>
            <a:r>
              <a:rPr lang="en-GB" b="1" baseline="0" dirty="0"/>
              <a:t> </a:t>
            </a:r>
            <a:r>
              <a:rPr lang="en-GB" b="1" baseline="0" dirty="0" err="1"/>
              <a:t>archwilio</a:t>
            </a:r>
            <a:r>
              <a:rPr lang="en-GB" b="1" baseline="0" dirty="0"/>
              <a:t> CCUHP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Cyd-destun</a:t>
            </a:r>
            <a:r>
              <a:rPr lang="en-GB" b="1" baseline="0" dirty="0"/>
              <a:t> - </a:t>
            </a:r>
            <a:r>
              <a:rPr lang="en-GB" b="0" baseline="0" dirty="0" err="1"/>
              <a:t>Cyn</a:t>
            </a:r>
            <a:r>
              <a:rPr lang="en-GB" b="0" baseline="0" dirty="0"/>
              <a:t> </a:t>
            </a:r>
            <a:r>
              <a:rPr lang="en-GB" b="0" baseline="0" dirty="0" err="1"/>
              <a:t>mynd</a:t>
            </a:r>
            <a:r>
              <a:rPr lang="en-GB" b="0" baseline="0" dirty="0"/>
              <a:t> </a:t>
            </a:r>
            <a:r>
              <a:rPr lang="en-GB" b="0" baseline="0" dirty="0" err="1"/>
              <a:t>ymlaen</a:t>
            </a:r>
            <a:r>
              <a:rPr lang="en-GB" b="0" baseline="0" dirty="0"/>
              <a:t> </a:t>
            </a:r>
            <a:r>
              <a:rPr lang="en-GB" b="0" baseline="0" dirty="0" err="1"/>
              <a:t>i</a:t>
            </a:r>
            <a:r>
              <a:rPr lang="en-GB" b="0" baseline="0" dirty="0"/>
              <a:t> </a:t>
            </a:r>
            <a:r>
              <a:rPr lang="en-GB" b="0" baseline="0" dirty="0" err="1"/>
              <a:t>edrych</a:t>
            </a:r>
            <a:r>
              <a:rPr lang="en-GB" b="0" baseline="0" dirty="0"/>
              <a:t> </a:t>
            </a:r>
            <a:r>
              <a:rPr lang="en-GB" b="0" baseline="0" dirty="0" err="1"/>
              <a:t>ar</a:t>
            </a:r>
            <a:r>
              <a:rPr lang="en-GB" b="0" baseline="0" dirty="0"/>
              <a:t> 5 </a:t>
            </a:r>
            <a:r>
              <a:rPr lang="en-GB" b="0" baseline="0" dirty="0" err="1"/>
              <a:t>egwyddor</a:t>
            </a:r>
            <a:r>
              <a:rPr lang="en-GB" b="0" baseline="0" dirty="0"/>
              <a:t> y </a:t>
            </a:r>
            <a:r>
              <a:rPr lang="en-GB" b="0" baseline="0" dirty="0" err="1"/>
              <a:t>Ffordd</a:t>
            </a:r>
            <a:r>
              <a:rPr lang="en-GB" b="0" baseline="0" dirty="0"/>
              <a:t> </a:t>
            </a:r>
            <a:r>
              <a:rPr lang="en-GB" b="0" baseline="0" dirty="0" err="1"/>
              <a:t>Gywir</a:t>
            </a:r>
            <a:r>
              <a:rPr lang="en-GB" b="0" baseline="0" dirty="0"/>
              <a:t>, </a:t>
            </a:r>
            <a:r>
              <a:rPr lang="en-GB" b="0" baseline="0" dirty="0" err="1"/>
              <a:t>byddwn</a:t>
            </a:r>
            <a:r>
              <a:rPr lang="en-GB" b="0" baseline="0" dirty="0"/>
              <a:t> </a:t>
            </a:r>
            <a:r>
              <a:rPr lang="en-GB" b="0" baseline="0" dirty="0" err="1"/>
              <a:t>ni’n</a:t>
            </a:r>
            <a:r>
              <a:rPr lang="en-GB" b="0" baseline="0" dirty="0"/>
              <a:t> </a:t>
            </a:r>
            <a:r>
              <a:rPr lang="en-GB" b="0" baseline="0" dirty="0" err="1"/>
              <a:t>gwneud</a:t>
            </a:r>
            <a:r>
              <a:rPr lang="en-GB" b="0" baseline="0" dirty="0"/>
              <a:t> </a:t>
            </a:r>
            <a:r>
              <a:rPr lang="en-GB" b="0" baseline="0" dirty="0" err="1"/>
              <a:t>gweithgaredd</a:t>
            </a:r>
            <a:r>
              <a:rPr lang="en-GB" b="0" baseline="0" dirty="0"/>
              <a:t> </a:t>
            </a:r>
            <a:r>
              <a:rPr lang="en-GB" b="0" baseline="0" dirty="0" err="1"/>
              <a:t>ymarferol</a:t>
            </a:r>
            <a:r>
              <a:rPr lang="en-GB" b="0" baseline="0" dirty="0"/>
              <a:t> </a:t>
            </a:r>
            <a:r>
              <a:rPr lang="en-GB" b="0" baseline="0" dirty="0" err="1"/>
              <a:t>i</a:t>
            </a:r>
            <a:r>
              <a:rPr lang="en-GB" b="0" baseline="0" dirty="0"/>
              <a:t> </a:t>
            </a:r>
            <a:r>
              <a:rPr lang="en-GB" b="0" baseline="0" dirty="0" err="1"/>
              <a:t>archwilio’r</a:t>
            </a:r>
            <a:r>
              <a:rPr lang="en-GB" b="0" baseline="0" dirty="0"/>
              <a:t> </a:t>
            </a:r>
            <a:r>
              <a:rPr lang="en-GB" b="0" baseline="0" dirty="0" err="1"/>
              <a:t>cysylltiad</a:t>
            </a:r>
            <a:r>
              <a:rPr lang="en-GB" b="0" baseline="0" dirty="0"/>
              <a:t> </a:t>
            </a:r>
            <a:r>
              <a:rPr lang="en-GB" b="0" baseline="0" dirty="0" err="1"/>
              <a:t>rhwng</a:t>
            </a:r>
            <a:r>
              <a:rPr lang="en-GB" b="0" baseline="0" dirty="0"/>
              <a:t> </a:t>
            </a:r>
            <a:r>
              <a:rPr lang="en-GB" b="0" baseline="0" dirty="0" err="1"/>
              <a:t>hawliau</a:t>
            </a:r>
            <a:r>
              <a:rPr lang="en-GB" b="0" baseline="0" dirty="0"/>
              <a:t> </a:t>
            </a:r>
            <a:r>
              <a:rPr lang="en-GB" b="0" baseline="0" dirty="0" err="1"/>
              <a:t>a’ch</a:t>
            </a:r>
            <a:r>
              <a:rPr lang="en-GB" b="0" baseline="0" dirty="0"/>
              <a:t> </a:t>
            </a:r>
            <a:r>
              <a:rPr lang="en-GB" b="0" baseline="0" dirty="0" err="1"/>
              <a:t>gwaith</a:t>
            </a:r>
            <a:r>
              <a:rPr lang="en-GB" b="0" baseline="0" dirty="0"/>
              <a:t> </a:t>
            </a:r>
            <a:r>
              <a:rPr lang="en-GB" b="0" baseline="0" dirty="0" err="1"/>
              <a:t>yn</a:t>
            </a:r>
            <a:r>
              <a:rPr lang="en-GB" b="0" baseline="0" dirty="0"/>
              <a:t> y </a:t>
            </a:r>
            <a:r>
              <a:rPr lang="en-GB" b="0" baseline="0" dirty="0" err="1"/>
              <a:t>dyfodol</a:t>
            </a:r>
            <a:r>
              <a:rPr lang="en-GB" b="0" baseline="0" dirty="0"/>
              <a:t>/</a:t>
            </a:r>
            <a:r>
              <a:rPr lang="en-GB" b="0" baseline="0" dirty="0" err="1"/>
              <a:t>cwrs</a:t>
            </a:r>
            <a:r>
              <a:rPr lang="en-GB" b="0" baseline="0" dirty="0"/>
              <a:t> </a:t>
            </a:r>
            <a:r>
              <a:rPr lang="en-GB" b="0" baseline="0" dirty="0" err="1"/>
              <a:t>presennol</a:t>
            </a:r>
            <a:r>
              <a:rPr lang="en-GB" b="0" baseline="0" dirty="0"/>
              <a:t>. </a:t>
            </a:r>
            <a:r>
              <a:rPr lang="en-GB" b="0" baseline="0" dirty="0" err="1"/>
              <a:t>Gallai</a:t>
            </a:r>
            <a:r>
              <a:rPr lang="en-GB" b="0" baseline="0" dirty="0"/>
              <a:t> </a:t>
            </a:r>
            <a:r>
              <a:rPr lang="en-GB" b="0" baseline="0" dirty="0" err="1"/>
              <a:t>fod</a:t>
            </a:r>
            <a:r>
              <a:rPr lang="en-GB" b="0" baseline="0" dirty="0"/>
              <a:t> </a:t>
            </a:r>
            <a:r>
              <a:rPr lang="en-GB" b="0" baseline="0" dirty="0" err="1"/>
              <a:t>yn</a:t>
            </a:r>
            <a:r>
              <a:rPr lang="en-GB" b="0" baseline="0" dirty="0"/>
              <a:t> </a:t>
            </a:r>
            <a:r>
              <a:rPr lang="en-GB" b="0" baseline="0" dirty="0" err="1"/>
              <a:t>werth</a:t>
            </a:r>
            <a:r>
              <a:rPr lang="en-GB" b="0" baseline="0" dirty="0"/>
              <a:t> </a:t>
            </a:r>
            <a:r>
              <a:rPr lang="en-GB" b="0" baseline="0" dirty="0" err="1"/>
              <a:t>edrych</a:t>
            </a:r>
            <a:r>
              <a:rPr lang="en-GB" b="0" baseline="0" dirty="0"/>
              <a:t> </a:t>
            </a:r>
            <a:r>
              <a:rPr lang="en-GB" b="0" baseline="0" dirty="0" err="1"/>
              <a:t>ar</a:t>
            </a:r>
            <a:r>
              <a:rPr lang="en-GB" b="0" baseline="0" dirty="0"/>
              <a:t> </a:t>
            </a:r>
            <a:r>
              <a:rPr lang="en-GB" b="0" baseline="0" dirty="0" err="1"/>
              <a:t>y</a:t>
            </a:r>
            <a:r>
              <a:rPr lang="en-GB" b="0" baseline="0" dirty="0"/>
              <a:t> </a:t>
            </a:r>
            <a:r>
              <a:rPr lang="en-GB" b="0" baseline="0" dirty="0" err="1"/>
              <a:t>confensiwn</a:t>
            </a:r>
            <a:r>
              <a:rPr lang="en-GB" b="0" baseline="0" dirty="0"/>
              <a:t> </a:t>
            </a:r>
            <a:r>
              <a:rPr lang="en-GB" b="0" baseline="0" dirty="0" err="1"/>
              <a:t>cyn</a:t>
            </a:r>
            <a:r>
              <a:rPr lang="en-GB" b="0" baseline="0" dirty="0"/>
              <a:t> </a:t>
            </a:r>
            <a:r>
              <a:rPr lang="en-GB" b="0" baseline="0" dirty="0" err="1"/>
              <a:t>dechrau</a:t>
            </a:r>
            <a:r>
              <a:rPr lang="en-GB" b="0" baseline="0" dirty="0"/>
              <a:t> a </a:t>
            </a:r>
            <a:r>
              <a:rPr lang="en-GB" b="0" baseline="0" dirty="0" err="1"/>
              <a:t>newid</a:t>
            </a:r>
            <a:r>
              <a:rPr lang="en-GB" b="0" baseline="0" dirty="0"/>
              <a:t> </a:t>
            </a:r>
            <a:r>
              <a:rPr lang="en-GB" b="0" baseline="0" dirty="0" err="1"/>
              <a:t>rhai</a:t>
            </a:r>
            <a:r>
              <a:rPr lang="en-GB" b="0" baseline="0" dirty="0"/>
              <a:t> </a:t>
            </a:r>
            <a:r>
              <a:rPr lang="en-GB" b="0" baseline="0" dirty="0" err="1"/>
              <a:t>o’r</a:t>
            </a:r>
            <a:r>
              <a:rPr lang="en-GB" b="0" baseline="0" dirty="0"/>
              <a:t> </a:t>
            </a:r>
            <a:r>
              <a:rPr lang="en-GB" b="0" baseline="0" dirty="0" err="1"/>
              <a:t>Erthyglau</a:t>
            </a:r>
            <a:r>
              <a:rPr lang="en-GB" b="0" baseline="0" dirty="0"/>
              <a:t> a </a:t>
            </a:r>
            <a:r>
              <a:rPr lang="en-GB" b="0" baseline="0" dirty="0" err="1"/>
              <a:t>awgrymwyd</a:t>
            </a:r>
            <a:r>
              <a:rPr lang="en-GB" b="0" baseline="0" dirty="0"/>
              <a:t> </a:t>
            </a:r>
            <a:r>
              <a:rPr lang="en-GB" b="0" baseline="0" dirty="0" err="1"/>
              <a:t>i’w</a:t>
            </a:r>
            <a:r>
              <a:rPr lang="en-GB" b="0" baseline="0" dirty="0"/>
              <a:t> </a:t>
            </a:r>
            <a:r>
              <a:rPr lang="en-GB" b="0" baseline="0" dirty="0" err="1"/>
              <a:t>defnyddio</a:t>
            </a:r>
            <a:r>
              <a:rPr lang="en-GB" b="0" baseline="0" dirty="0"/>
              <a:t> </a:t>
            </a:r>
            <a:r>
              <a:rPr lang="en-GB" b="0" baseline="0" dirty="0" err="1"/>
              <a:t>yn</a:t>
            </a:r>
            <a:r>
              <a:rPr lang="en-GB" b="0" baseline="0" dirty="0"/>
              <a:t> </a:t>
            </a:r>
            <a:r>
              <a:rPr lang="en-GB" b="0" baseline="0" dirty="0" err="1"/>
              <a:t>y</a:t>
            </a:r>
            <a:r>
              <a:rPr lang="en-GB" b="0" baseline="0" dirty="0"/>
              <a:t> </a:t>
            </a:r>
            <a:r>
              <a:rPr lang="en-GB" b="0" baseline="0" dirty="0" err="1"/>
              <a:t>drafodaeth</a:t>
            </a:r>
            <a:r>
              <a:rPr lang="en-GB" b="0" baseline="0" dirty="0"/>
              <a:t> </a:t>
            </a:r>
            <a:r>
              <a:rPr lang="en-GB" b="0" baseline="0" dirty="0" err="1"/>
              <a:t>ar</a:t>
            </a:r>
            <a:r>
              <a:rPr lang="en-GB" b="0" baseline="0" dirty="0"/>
              <a:t> </a:t>
            </a:r>
            <a:r>
              <a:rPr lang="en-GB" b="0" baseline="0" dirty="0" err="1"/>
              <a:t>gyfer</a:t>
            </a:r>
            <a:r>
              <a:rPr lang="en-GB" b="0" baseline="0" dirty="0"/>
              <a:t> </a:t>
            </a:r>
            <a:r>
              <a:rPr lang="en-GB" b="0" baseline="0" dirty="0" err="1"/>
              <a:t>erthyglau</a:t>
            </a:r>
            <a:r>
              <a:rPr lang="en-GB" b="0" baseline="0" dirty="0"/>
              <a:t> </a:t>
            </a:r>
            <a:r>
              <a:rPr lang="en-GB" b="0" baseline="0" dirty="0" err="1"/>
              <a:t>sydd</a:t>
            </a:r>
            <a:r>
              <a:rPr lang="en-GB" b="0" baseline="0" dirty="0"/>
              <a:t> </a:t>
            </a:r>
            <a:r>
              <a:rPr lang="en-GB" b="0" baseline="0" dirty="0" err="1"/>
              <a:t>wedi’u</a:t>
            </a:r>
            <a:r>
              <a:rPr lang="en-GB" b="0" baseline="0" dirty="0"/>
              <a:t> </a:t>
            </a:r>
            <a:r>
              <a:rPr lang="en-GB" b="0" baseline="0" dirty="0" err="1"/>
              <a:t>targedu’n</a:t>
            </a:r>
            <a:r>
              <a:rPr lang="en-GB" b="0" baseline="0" dirty="0"/>
              <a:t> </a:t>
            </a:r>
            <a:r>
              <a:rPr lang="en-GB" b="0" baseline="0" dirty="0" err="1"/>
              <a:t>fwy</a:t>
            </a:r>
            <a:r>
              <a:rPr lang="en-GB" b="0" baseline="0" dirty="0"/>
              <a:t>, </a:t>
            </a:r>
            <a:r>
              <a:rPr lang="en-GB" b="0" baseline="0" dirty="0" err="1"/>
              <a:t>yn</a:t>
            </a:r>
            <a:r>
              <a:rPr lang="en-GB" b="0" baseline="0" dirty="0"/>
              <a:t> </a:t>
            </a:r>
            <a:r>
              <a:rPr lang="en-GB" b="0" baseline="0" dirty="0" err="1"/>
              <a:t>dibynnu</a:t>
            </a:r>
            <a:r>
              <a:rPr lang="en-GB" b="0" baseline="0" dirty="0"/>
              <a:t> </a:t>
            </a:r>
            <a:r>
              <a:rPr lang="en-GB" b="0" baseline="0" dirty="0" err="1"/>
              <a:t>ar</a:t>
            </a:r>
            <a:r>
              <a:rPr lang="en-GB" b="0" baseline="0" dirty="0"/>
              <a:t> </a:t>
            </a:r>
            <a:r>
              <a:rPr lang="en-GB" b="0" baseline="0" dirty="0" err="1"/>
              <a:t>eich</a:t>
            </a:r>
            <a:r>
              <a:rPr lang="en-GB" b="0" baseline="0" dirty="0"/>
              <a:t> </a:t>
            </a:r>
            <a:r>
              <a:rPr lang="en-GB" b="0" baseline="0" dirty="0" err="1"/>
              <a:t>cynulleidfa</a:t>
            </a:r>
            <a:r>
              <a:rPr lang="en-GB" b="0" baseline="0" dirty="0"/>
              <a:t> </a:t>
            </a:r>
            <a:r>
              <a:rPr lang="en-GB" b="0" baseline="0" dirty="0" err="1"/>
              <a:t>e.e</a:t>
            </a:r>
            <a:r>
              <a:rPr lang="en-GB" b="0" baseline="0" dirty="0"/>
              <a:t>. </a:t>
            </a:r>
            <a:r>
              <a:rPr lang="en-GB" b="0" baseline="0" dirty="0" err="1"/>
              <a:t>gallai</a:t>
            </a:r>
            <a:r>
              <a:rPr lang="en-GB" b="0" baseline="0" dirty="0"/>
              <a:t> </a:t>
            </a:r>
            <a:r>
              <a:rPr lang="en-GB" b="0" baseline="0" dirty="0" err="1"/>
              <a:t>Gwasanaethau</a:t>
            </a:r>
            <a:r>
              <a:rPr lang="en-GB" b="0" baseline="0" dirty="0"/>
              <a:t> </a:t>
            </a:r>
            <a:r>
              <a:rPr lang="en-GB" b="0" baseline="0" dirty="0" err="1"/>
              <a:t>Cymdeithasol</a:t>
            </a:r>
            <a:r>
              <a:rPr lang="en-GB" b="0" baseline="0" dirty="0"/>
              <a:t> </a:t>
            </a:r>
            <a:r>
              <a:rPr lang="en-GB" b="0" baseline="0" dirty="0" err="1"/>
              <a:t>ychwanegu</a:t>
            </a:r>
            <a:r>
              <a:rPr lang="en-GB" b="0" baseline="0" dirty="0"/>
              <a:t> 20, 21, 23, 25, 26.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Gweithgaredd</a:t>
            </a:r>
            <a:r>
              <a:rPr lang="en-GB" b="1" baseline="0" dirty="0"/>
              <a:t> </a:t>
            </a:r>
            <a:r>
              <a:rPr lang="en-GB" b="0" baseline="0" dirty="0"/>
              <a:t>– </a:t>
            </a:r>
            <a:r>
              <a:rPr lang="en-GB" b="0" baseline="0" dirty="0" err="1"/>
              <a:t>Gofyn</a:t>
            </a:r>
            <a:r>
              <a:rPr lang="en-GB" b="0" baseline="0" dirty="0"/>
              <a:t> </a:t>
            </a:r>
            <a:r>
              <a:rPr lang="en-GB" b="0" baseline="0" dirty="0" err="1"/>
              <a:t>i’r</a:t>
            </a:r>
            <a:r>
              <a:rPr lang="en-GB" b="0" baseline="0" dirty="0"/>
              <a:t> </a:t>
            </a:r>
            <a:r>
              <a:rPr lang="en-GB" b="0" baseline="0" dirty="0" err="1"/>
              <a:t>cyfranogwyr</a:t>
            </a:r>
            <a:r>
              <a:rPr lang="en-GB" b="0" baseline="0" dirty="0"/>
              <a:t> </a:t>
            </a:r>
            <a:r>
              <a:rPr lang="en-GB" b="0" baseline="0" dirty="0" err="1"/>
              <a:t>weithio</a:t>
            </a:r>
            <a:r>
              <a:rPr lang="en-GB" b="0" baseline="0" dirty="0"/>
              <a:t> </a:t>
            </a:r>
            <a:r>
              <a:rPr lang="en-GB" b="0" baseline="0" dirty="0" err="1"/>
              <a:t>mewn</a:t>
            </a:r>
            <a:r>
              <a:rPr lang="en-GB" b="0" baseline="0" dirty="0"/>
              <a:t> </a:t>
            </a:r>
            <a:r>
              <a:rPr lang="en-GB" b="0" baseline="0" dirty="0" err="1"/>
              <a:t>grwpiau</a:t>
            </a:r>
            <a:r>
              <a:rPr lang="en-GB" b="0" baseline="0" dirty="0"/>
              <a:t> </a:t>
            </a:r>
            <a:r>
              <a:rPr lang="en-GB" b="0" baseline="0" dirty="0" err="1"/>
              <a:t>bach</a:t>
            </a:r>
            <a:r>
              <a:rPr lang="en-GB" b="0" baseline="0" dirty="0"/>
              <a:t> a </a:t>
            </a:r>
            <a:r>
              <a:rPr lang="en-GB" b="0" baseline="0" dirty="0" err="1"/>
              <a:t>dosbarthu</a:t>
            </a:r>
            <a:r>
              <a:rPr lang="en-GB" b="0" baseline="0" dirty="0"/>
              <a:t> </a:t>
            </a:r>
            <a:r>
              <a:rPr lang="en-GB" b="0" baseline="0" dirty="0" err="1"/>
              <a:t>cerdyn</a:t>
            </a:r>
            <a:r>
              <a:rPr lang="en-GB" b="0" baseline="0" dirty="0"/>
              <a:t> </a:t>
            </a:r>
            <a:r>
              <a:rPr lang="en-GB" b="0" baseline="0" dirty="0" err="1"/>
              <a:t>symbolau</a:t>
            </a:r>
            <a:r>
              <a:rPr lang="en-GB" b="0" baseline="0" dirty="0"/>
              <a:t> – </a:t>
            </a:r>
            <a:r>
              <a:rPr lang="en-GB" b="0" baseline="0" dirty="0" err="1"/>
              <a:t>mae’r</a:t>
            </a:r>
            <a:r>
              <a:rPr lang="en-GB" b="0" baseline="0" dirty="0"/>
              <a:t> </a:t>
            </a:r>
            <a:r>
              <a:rPr lang="en-GB" b="0" baseline="0" dirty="0" err="1"/>
              <a:t>rhain</a:t>
            </a:r>
            <a:r>
              <a:rPr lang="en-GB" b="0" baseline="0" dirty="0"/>
              <a:t> </a:t>
            </a:r>
            <a:r>
              <a:rPr lang="en-GB" b="0" baseline="0" dirty="0" err="1"/>
              <a:t>ar</a:t>
            </a:r>
            <a:r>
              <a:rPr lang="en-GB" b="0" baseline="0" dirty="0"/>
              <a:t> </a:t>
            </a:r>
            <a:r>
              <a:rPr lang="en-GB" b="0" baseline="0" dirty="0" err="1"/>
              <a:t>gael</a:t>
            </a:r>
            <a:r>
              <a:rPr lang="en-GB" b="0" baseline="0" dirty="0"/>
              <a:t> </a:t>
            </a:r>
            <a:r>
              <a:rPr lang="en-GB" b="0" baseline="0" dirty="0" err="1"/>
              <a:t>i’w</a:t>
            </a:r>
            <a:r>
              <a:rPr lang="en-GB" b="0" baseline="0" dirty="0"/>
              <a:t> </a:t>
            </a:r>
            <a:r>
              <a:rPr lang="en-GB" b="0" baseline="0" dirty="0" err="1"/>
              <a:t>lawrlwytho</a:t>
            </a:r>
            <a:r>
              <a:rPr lang="en-GB" b="0" baseline="0" dirty="0"/>
              <a:t> yma </a:t>
            </a:r>
            <a:r>
              <a:rPr lang="en-GB" baseline="0" dirty="0"/>
              <a:t>(</a:t>
            </a:r>
            <a:r>
              <a:rPr lang="en-GB" baseline="0" dirty="0" err="1"/>
              <a:t>neu</a:t>
            </a:r>
            <a:r>
              <a:rPr lang="en-GB" baseline="0" dirty="0"/>
              <a:t> </a:t>
            </a:r>
            <a:r>
              <a:rPr lang="en-GB" baseline="0" dirty="0" err="1"/>
              <a:t>fyddwn</a:t>
            </a:r>
            <a:r>
              <a:rPr lang="en-GB" baseline="0" dirty="0"/>
              <a:t> </a:t>
            </a:r>
            <a:r>
              <a:rPr lang="en-GB" baseline="0" dirty="0" err="1"/>
              <a:t>ni’n</a:t>
            </a:r>
            <a:r>
              <a:rPr lang="en-GB" baseline="0" dirty="0"/>
              <a:t> </a:t>
            </a:r>
            <a:r>
              <a:rPr lang="en-GB" baseline="0" dirty="0" err="1"/>
              <a:t>anfon</a:t>
            </a:r>
            <a:r>
              <a:rPr lang="en-GB" baseline="0" dirty="0"/>
              <a:t> </a:t>
            </a:r>
            <a:r>
              <a:rPr lang="en-GB" baseline="0" dirty="0" err="1"/>
              <a:t>pecyn</a:t>
            </a:r>
            <a:r>
              <a:rPr lang="en-GB" baseline="0" dirty="0"/>
              <a:t> at </a:t>
            </a:r>
            <a:r>
              <a:rPr lang="en-GB" baseline="0" dirty="0" err="1"/>
              <a:t>unrhyw</a:t>
            </a:r>
            <a:r>
              <a:rPr lang="en-GB" baseline="0" dirty="0"/>
              <a:t> un </a:t>
            </a:r>
            <a:r>
              <a:rPr lang="en-GB" baseline="0" dirty="0" err="1"/>
              <a:t>sy’n</a:t>
            </a:r>
            <a:r>
              <a:rPr lang="en-GB" baseline="0" dirty="0"/>
              <a:t> </a:t>
            </a:r>
            <a:r>
              <a:rPr lang="en-GB" baseline="0" dirty="0" err="1"/>
              <a:t>gofyn</a:t>
            </a:r>
            <a:r>
              <a:rPr lang="en-GB" baseline="0" dirty="0"/>
              <a:t>) - https://www.complantcymru.org.uk/ccuhp-hawliau-plant/adnodd-symbolau-ccuhp/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Pan </a:t>
            </a:r>
            <a:r>
              <a:rPr lang="en-GB" dirty="0" err="1"/>
              <a:t>fydd</a:t>
            </a:r>
            <a:r>
              <a:rPr lang="en-GB" dirty="0"/>
              <a:t> </a:t>
            </a:r>
            <a:r>
              <a:rPr lang="en-GB" dirty="0" err="1"/>
              <a:t>grwpiau’n</a:t>
            </a:r>
            <a:r>
              <a:rPr lang="en-GB" dirty="0"/>
              <a:t> </a:t>
            </a:r>
            <a:r>
              <a:rPr lang="en-GB" dirty="0" err="1"/>
              <a:t>rhoi</a:t>
            </a:r>
            <a:r>
              <a:rPr lang="en-GB" dirty="0"/>
              <a:t> </a:t>
            </a:r>
            <a:r>
              <a:rPr lang="en-GB" dirty="0" err="1"/>
              <a:t>adborth</a:t>
            </a:r>
            <a:r>
              <a:rPr lang="en-GB" dirty="0"/>
              <a:t>, </a:t>
            </a:r>
            <a:r>
              <a:rPr lang="en-GB" dirty="0" err="1"/>
              <a:t>tynnwch</a:t>
            </a:r>
            <a:r>
              <a:rPr lang="en-GB" dirty="0"/>
              <a:t> </a:t>
            </a:r>
            <a:r>
              <a:rPr lang="en-GB" dirty="0" err="1"/>
              <a:t>sylw</a:t>
            </a:r>
            <a:r>
              <a:rPr lang="en-GB" dirty="0"/>
              <a:t> at </a:t>
            </a:r>
            <a:r>
              <a:rPr lang="en-GB" dirty="0" err="1"/>
              <a:t>y</a:t>
            </a:r>
            <a:r>
              <a:rPr lang="en-GB" dirty="0"/>
              <a:t> </a:t>
            </a:r>
            <a:r>
              <a:rPr lang="en-GB" dirty="0" err="1"/>
              <a:t>ffaith</a:t>
            </a:r>
            <a:r>
              <a:rPr lang="en-GB" dirty="0"/>
              <a:t> </a:t>
            </a:r>
            <a:r>
              <a:rPr lang="en-GB" dirty="0" err="1"/>
              <a:t>fod</a:t>
            </a:r>
            <a:r>
              <a:rPr lang="en-GB" dirty="0"/>
              <a:t> </a:t>
            </a:r>
            <a:r>
              <a:rPr lang="en-GB" dirty="0" err="1"/>
              <a:t>Hawliau</a:t>
            </a:r>
            <a:r>
              <a:rPr lang="en-GB" dirty="0"/>
              <a:t>, </a:t>
            </a:r>
            <a:r>
              <a:rPr lang="en-GB" dirty="0" err="1"/>
              <a:t>fel</a:t>
            </a:r>
            <a:r>
              <a:rPr lang="en-GB" dirty="0"/>
              <a:t> </a:t>
            </a:r>
            <a:r>
              <a:rPr lang="en-GB" dirty="0" err="1"/>
              <a:t>y</a:t>
            </a:r>
            <a:r>
              <a:rPr lang="en-GB" dirty="0"/>
              <a:t> </a:t>
            </a:r>
            <a:r>
              <a:rPr lang="en-GB" dirty="0" err="1"/>
              <a:t>dangoswyd</a:t>
            </a:r>
            <a:r>
              <a:rPr lang="en-GB" baseline="0" dirty="0"/>
              <a:t> </a:t>
            </a:r>
            <a:r>
              <a:rPr lang="en-GB" baseline="0" dirty="0" err="1"/>
              <a:t>yn</a:t>
            </a:r>
            <a:r>
              <a:rPr lang="en-GB" baseline="0" dirty="0"/>
              <a:t> </a:t>
            </a:r>
            <a:r>
              <a:rPr lang="en-GB" baseline="0" dirty="0" err="1"/>
              <a:t>sesiwn</a:t>
            </a:r>
            <a:r>
              <a:rPr lang="en-GB" baseline="0" dirty="0"/>
              <a:t> 1, </a:t>
            </a:r>
            <a:r>
              <a:rPr lang="en-GB" baseline="0" dirty="0" err="1"/>
              <a:t>yn</a:t>
            </a:r>
            <a:r>
              <a:rPr lang="en-GB" baseline="0" dirty="0"/>
              <a:t> </a:t>
            </a:r>
            <a:r>
              <a:rPr lang="en-GB" baseline="0" dirty="0" err="1"/>
              <a:t>rhan</a:t>
            </a:r>
            <a:r>
              <a:rPr lang="en-GB" baseline="0" dirty="0"/>
              <a:t> </a:t>
            </a:r>
            <a:r>
              <a:rPr lang="en-GB" baseline="0" dirty="0" err="1"/>
              <a:t>o</a:t>
            </a:r>
            <a:r>
              <a:rPr lang="en-GB" baseline="0" dirty="0"/>
              <a:t> </a:t>
            </a:r>
            <a:r>
              <a:rPr lang="en-GB" baseline="0" dirty="0" err="1"/>
              <a:t>fframweithiau</a:t>
            </a:r>
            <a:r>
              <a:rPr lang="en-GB" baseline="0" dirty="0"/>
              <a:t> </a:t>
            </a:r>
            <a:r>
              <a:rPr lang="en-GB" baseline="0" dirty="0" err="1"/>
              <a:t>polisi</a:t>
            </a:r>
            <a:r>
              <a:rPr lang="en-GB" baseline="0" dirty="0"/>
              <a:t> </a:t>
            </a:r>
            <a:r>
              <a:rPr lang="en-GB" baseline="0" dirty="0" err="1"/>
              <a:t>yng</a:t>
            </a:r>
            <a:r>
              <a:rPr lang="en-GB" baseline="0" dirty="0"/>
              <a:t> </a:t>
            </a:r>
            <a:r>
              <a:rPr lang="en-GB" baseline="0" dirty="0" err="1"/>
              <a:t>Nghymru</a:t>
            </a:r>
            <a:r>
              <a:rPr lang="en-GB" baseline="0" dirty="0"/>
              <a:t>, ac </a:t>
            </a:r>
            <a:r>
              <a:rPr lang="en-GB" baseline="0" dirty="0" err="1"/>
              <a:t>fel</a:t>
            </a:r>
            <a:r>
              <a:rPr lang="en-GB" baseline="0" dirty="0"/>
              <a:t> </a:t>
            </a:r>
            <a:r>
              <a:rPr lang="en-GB" baseline="0" dirty="0" err="1"/>
              <a:t>gweithwyr</a:t>
            </a:r>
            <a:r>
              <a:rPr lang="en-GB" baseline="0" dirty="0"/>
              <a:t> </a:t>
            </a:r>
            <a:r>
              <a:rPr lang="en-GB" baseline="0" dirty="0" err="1"/>
              <a:t>proffesiynol</a:t>
            </a:r>
            <a:r>
              <a:rPr lang="en-GB" baseline="0" dirty="0"/>
              <a:t>, </a:t>
            </a:r>
            <a:r>
              <a:rPr lang="en-GB" baseline="0" dirty="0" err="1"/>
              <a:t>mae</a:t>
            </a:r>
            <a:r>
              <a:rPr lang="en-GB" baseline="0" dirty="0"/>
              <a:t> </a:t>
            </a:r>
            <a:r>
              <a:rPr lang="en-GB" baseline="0" dirty="0" err="1"/>
              <a:t>dyletswydd</a:t>
            </a:r>
            <a:r>
              <a:rPr lang="en-GB" baseline="0" dirty="0"/>
              <a:t> </a:t>
            </a:r>
            <a:r>
              <a:rPr lang="en-GB" baseline="0" dirty="0" err="1"/>
              <a:t>arnon</a:t>
            </a:r>
            <a:r>
              <a:rPr lang="en-GB" baseline="0" dirty="0"/>
              <a:t> </a:t>
            </a:r>
            <a:r>
              <a:rPr lang="en-GB" baseline="0" dirty="0" err="1"/>
              <a:t>ni</a:t>
            </a:r>
            <a:r>
              <a:rPr lang="en-GB" baseline="0" dirty="0"/>
              <a:t> </a:t>
            </a:r>
            <a:r>
              <a:rPr lang="en-GB" baseline="0" dirty="0" err="1"/>
              <a:t>i</a:t>
            </a:r>
            <a:r>
              <a:rPr lang="en-GB" baseline="0" dirty="0"/>
              <a:t> </a:t>
            </a:r>
            <a:r>
              <a:rPr lang="en-GB" baseline="0" dirty="0" err="1"/>
              <a:t>sicrhau</a:t>
            </a:r>
            <a:r>
              <a:rPr lang="en-GB" baseline="0" dirty="0"/>
              <a:t> </a:t>
            </a:r>
            <a:r>
              <a:rPr lang="en-GB" baseline="0" dirty="0" err="1"/>
              <a:t>bod</a:t>
            </a:r>
            <a:r>
              <a:rPr lang="en-GB" baseline="0" dirty="0"/>
              <a:t> plant a </a:t>
            </a:r>
            <a:r>
              <a:rPr lang="en-GB" baseline="0" dirty="0" err="1"/>
              <a:t>phobl</a:t>
            </a:r>
            <a:r>
              <a:rPr lang="en-GB" baseline="0" dirty="0"/>
              <a:t> </a:t>
            </a:r>
            <a:r>
              <a:rPr lang="en-GB" baseline="0" dirty="0" err="1"/>
              <a:t>ifanc</a:t>
            </a:r>
            <a:r>
              <a:rPr lang="en-GB" baseline="0" dirty="0"/>
              <a:t> </a:t>
            </a:r>
            <a:r>
              <a:rPr lang="en-GB" baseline="0" dirty="0" err="1"/>
              <a:t>yn</a:t>
            </a:r>
            <a:r>
              <a:rPr lang="en-GB" baseline="0" dirty="0"/>
              <a:t> </a:t>
            </a:r>
            <a:r>
              <a:rPr lang="en-GB" baseline="0" dirty="0" err="1"/>
              <a:t>ymwybodol</a:t>
            </a:r>
            <a:r>
              <a:rPr lang="en-GB" baseline="0" dirty="0"/>
              <a:t> </a:t>
            </a:r>
            <a:r>
              <a:rPr lang="en-GB" baseline="0" dirty="0" err="1"/>
              <a:t>o’u</a:t>
            </a:r>
            <a:r>
              <a:rPr lang="en-GB" baseline="0" dirty="0"/>
              <a:t> </a:t>
            </a:r>
            <a:r>
              <a:rPr lang="en-GB" baseline="0" dirty="0" err="1"/>
              <a:t>hawliau</a:t>
            </a:r>
            <a:r>
              <a:rPr lang="en-GB" baseline="0" dirty="0"/>
              <a:t> ac </a:t>
            </a:r>
            <a:r>
              <a:rPr lang="en-GB" baseline="0" dirty="0" err="1"/>
              <a:t>yn</a:t>
            </a:r>
            <a:r>
              <a:rPr lang="en-GB" baseline="0" dirty="0"/>
              <a:t> </a:t>
            </a:r>
            <a:r>
              <a:rPr lang="en-GB" baseline="0" dirty="0" err="1"/>
              <a:t>cael</a:t>
            </a:r>
            <a:r>
              <a:rPr lang="en-GB" baseline="0" dirty="0"/>
              <a:t> </a:t>
            </a:r>
            <a:r>
              <a:rPr lang="en-GB" baseline="0" dirty="0" err="1"/>
              <a:t>mynediad</a:t>
            </a:r>
            <a:r>
              <a:rPr lang="en-GB" baseline="0" dirty="0"/>
              <a:t> </a:t>
            </a:r>
            <a:r>
              <a:rPr lang="en-GB" baseline="0" dirty="0" err="1"/>
              <a:t>iddyn</a:t>
            </a:r>
            <a:r>
              <a:rPr lang="en-GB" baseline="0" dirty="0"/>
              <a:t> </a:t>
            </a:r>
            <a:r>
              <a:rPr lang="en-GB" baseline="0" dirty="0" err="1"/>
              <a:t>nhw</a:t>
            </a:r>
            <a:r>
              <a:rPr lang="en-GB" baseline="0" dirty="0"/>
              <a:t>, </a:t>
            </a:r>
            <a:r>
              <a:rPr lang="en-GB" baseline="0" dirty="0" err="1"/>
              <a:t>dylai’r</a:t>
            </a:r>
            <a:r>
              <a:rPr lang="en-GB" baseline="0" dirty="0"/>
              <a:t> </a:t>
            </a:r>
            <a:r>
              <a:rPr lang="en-GB" baseline="0" dirty="0" err="1"/>
              <a:t>gweithgaredd</a:t>
            </a:r>
            <a:r>
              <a:rPr lang="en-GB" baseline="0" dirty="0"/>
              <a:t> </a:t>
            </a:r>
            <a:r>
              <a:rPr lang="en-GB" baseline="0" dirty="0" err="1"/>
              <a:t>sydd</a:t>
            </a:r>
            <a:r>
              <a:rPr lang="en-GB" baseline="0" dirty="0"/>
              <a:t> </a:t>
            </a:r>
            <a:r>
              <a:rPr lang="en-GB" baseline="0" dirty="0" err="1"/>
              <a:t>newydd</a:t>
            </a:r>
            <a:r>
              <a:rPr lang="en-GB" baseline="0" dirty="0"/>
              <a:t> </a:t>
            </a:r>
            <a:r>
              <a:rPr lang="en-GB" baseline="0" dirty="0" err="1"/>
              <a:t>gael</a:t>
            </a:r>
            <a:r>
              <a:rPr lang="en-GB" baseline="0" dirty="0"/>
              <a:t> </a:t>
            </a:r>
            <a:r>
              <a:rPr lang="en-GB" baseline="0" dirty="0" err="1"/>
              <a:t>ei</a:t>
            </a:r>
            <a:r>
              <a:rPr lang="en-GB" baseline="0" dirty="0"/>
              <a:t> </a:t>
            </a:r>
            <a:r>
              <a:rPr lang="en-GB" baseline="0" dirty="0" err="1"/>
              <a:t>gwblhau</a:t>
            </a:r>
            <a:r>
              <a:rPr lang="en-GB" baseline="0" dirty="0"/>
              <a:t> </a:t>
            </a:r>
            <a:r>
              <a:rPr lang="en-GB" baseline="0" dirty="0" err="1"/>
              <a:t>ddangos</a:t>
            </a:r>
            <a:r>
              <a:rPr lang="en-GB" baseline="0" dirty="0"/>
              <a:t> </a:t>
            </a:r>
            <a:r>
              <a:rPr lang="en-GB" baseline="0" dirty="0" err="1"/>
              <a:t>yn</a:t>
            </a:r>
            <a:r>
              <a:rPr lang="en-GB" baseline="0" dirty="0"/>
              <a:t> </a:t>
            </a:r>
            <a:r>
              <a:rPr lang="en-GB" baseline="0" dirty="0" err="1"/>
              <a:t>fwy</a:t>
            </a:r>
            <a:r>
              <a:rPr lang="en-GB" baseline="0" dirty="0"/>
              <a:t> </a:t>
            </a:r>
            <a:r>
              <a:rPr lang="en-GB" baseline="0" dirty="0" err="1"/>
              <a:t>amlwg</a:t>
            </a:r>
            <a:r>
              <a:rPr lang="en-GB" baseline="0" dirty="0"/>
              <a:t> </a:t>
            </a:r>
            <a:r>
              <a:rPr lang="en-GB" baseline="0" dirty="0" err="1"/>
              <a:t>bod</a:t>
            </a:r>
            <a:r>
              <a:rPr lang="en-GB" baseline="0" dirty="0"/>
              <a:t> </a:t>
            </a:r>
            <a:r>
              <a:rPr lang="en-GB" baseline="0" dirty="0" err="1"/>
              <a:t>y</a:t>
            </a:r>
            <a:r>
              <a:rPr lang="en-GB" baseline="0" dirty="0"/>
              <a:t> </a:t>
            </a:r>
            <a:r>
              <a:rPr lang="en-GB" baseline="0" dirty="0" err="1"/>
              <a:t>rhan</a:t>
            </a:r>
            <a:r>
              <a:rPr lang="en-GB" baseline="0" dirty="0"/>
              <a:t> </a:t>
            </a:r>
            <a:r>
              <a:rPr lang="en-GB" baseline="0" dirty="0" err="1"/>
              <a:t>fwyaf</a:t>
            </a:r>
            <a:r>
              <a:rPr lang="en-GB" baseline="0" dirty="0"/>
              <a:t> </a:t>
            </a:r>
            <a:r>
              <a:rPr lang="en-GB" baseline="0" dirty="0" err="1"/>
              <a:t>o</a:t>
            </a:r>
            <a:r>
              <a:rPr lang="en-GB" baseline="0" dirty="0"/>
              <a:t> </a:t>
            </a:r>
            <a:r>
              <a:rPr lang="en-GB" baseline="0" dirty="0" err="1"/>
              <a:t>waith</a:t>
            </a:r>
            <a:r>
              <a:rPr lang="en-GB" baseline="0" dirty="0"/>
              <a:t> </a:t>
            </a:r>
            <a:r>
              <a:rPr lang="en-GB" baseline="0" dirty="0" err="1"/>
              <a:t>mae</a:t>
            </a:r>
            <a:r>
              <a:rPr lang="en-GB" baseline="0" dirty="0"/>
              <a:t> </a:t>
            </a:r>
            <a:r>
              <a:rPr lang="en-GB" baseline="0" dirty="0" err="1"/>
              <a:t>pobl</a:t>
            </a:r>
            <a:r>
              <a:rPr lang="en-GB" baseline="0" dirty="0"/>
              <a:t> </a:t>
            </a:r>
            <a:r>
              <a:rPr lang="en-GB" baseline="0" dirty="0" err="1"/>
              <a:t>yn</a:t>
            </a:r>
            <a:r>
              <a:rPr lang="en-GB" baseline="0" dirty="0"/>
              <a:t> </a:t>
            </a:r>
            <a:r>
              <a:rPr lang="en-GB" baseline="0" dirty="0" err="1"/>
              <a:t>ei</a:t>
            </a:r>
            <a:r>
              <a:rPr lang="en-GB" baseline="0" dirty="0"/>
              <a:t> </a:t>
            </a:r>
            <a:r>
              <a:rPr lang="en-GB" baseline="0" dirty="0" err="1"/>
              <a:t>wneud</a:t>
            </a:r>
            <a:r>
              <a:rPr lang="en-GB" baseline="0" dirty="0"/>
              <a:t> </a:t>
            </a:r>
            <a:r>
              <a:rPr lang="en-GB" baseline="0" dirty="0" err="1"/>
              <a:t>ar</a:t>
            </a:r>
            <a:r>
              <a:rPr lang="en-GB" baseline="0" dirty="0"/>
              <a:t> </a:t>
            </a:r>
            <a:r>
              <a:rPr lang="en-GB" baseline="0" dirty="0" err="1"/>
              <a:t>hyn</a:t>
            </a:r>
            <a:r>
              <a:rPr lang="en-GB" baseline="0" dirty="0"/>
              <a:t> </a:t>
            </a:r>
            <a:r>
              <a:rPr lang="en-GB" baseline="0" dirty="0" err="1"/>
              <a:t>o</a:t>
            </a:r>
            <a:r>
              <a:rPr lang="en-GB" baseline="0" dirty="0"/>
              <a:t> </a:t>
            </a:r>
            <a:r>
              <a:rPr lang="en-GB" baseline="0" dirty="0" err="1"/>
              <a:t>bryd</a:t>
            </a:r>
            <a:r>
              <a:rPr lang="en-GB" baseline="0" dirty="0"/>
              <a:t> </a:t>
            </a:r>
            <a:r>
              <a:rPr lang="en-GB" baseline="0" dirty="0" err="1"/>
              <a:t>yn</a:t>
            </a:r>
            <a:r>
              <a:rPr lang="en-GB" baseline="0" dirty="0"/>
              <a:t> </a:t>
            </a:r>
            <a:r>
              <a:rPr lang="en-GB" baseline="0" dirty="0" err="1"/>
              <a:t>cefnogi</a:t>
            </a:r>
            <a:r>
              <a:rPr lang="en-GB" baseline="0" dirty="0"/>
              <a:t> plant </a:t>
            </a:r>
            <a:r>
              <a:rPr lang="en-GB" baseline="0" dirty="0" err="1"/>
              <a:t>i</a:t>
            </a:r>
            <a:r>
              <a:rPr lang="en-GB" baseline="0" dirty="0"/>
              <a:t> </a:t>
            </a:r>
            <a:r>
              <a:rPr lang="en-GB" baseline="0" dirty="0" err="1"/>
              <a:t>gael</a:t>
            </a:r>
            <a:r>
              <a:rPr lang="en-GB" baseline="0" dirty="0"/>
              <a:t> </a:t>
            </a:r>
            <a:r>
              <a:rPr lang="en-GB" baseline="0" dirty="0" err="1"/>
              <a:t>mynediad</a:t>
            </a:r>
            <a:r>
              <a:rPr lang="en-GB" baseline="0" dirty="0"/>
              <a:t> </a:t>
            </a:r>
            <a:r>
              <a:rPr lang="en-GB" baseline="0" dirty="0" err="1"/>
              <a:t>i’w</a:t>
            </a:r>
            <a:r>
              <a:rPr lang="en-GB" baseline="0" dirty="0"/>
              <a:t> </a:t>
            </a:r>
            <a:r>
              <a:rPr lang="en-GB" baseline="0" dirty="0" err="1"/>
              <a:t>hawliau</a:t>
            </a:r>
            <a:r>
              <a:rPr lang="en-GB" baseline="0" dirty="0"/>
              <a:t>, </a:t>
            </a:r>
            <a:r>
              <a:rPr lang="en-GB" baseline="0" dirty="0" err="1"/>
              <a:t>mae</a:t>
            </a:r>
            <a:r>
              <a:rPr lang="en-GB" baseline="0" dirty="0"/>
              <a:t> </a:t>
            </a:r>
            <a:r>
              <a:rPr lang="en-GB" baseline="0" dirty="0" err="1"/>
              <a:t>angen</a:t>
            </a:r>
            <a:r>
              <a:rPr lang="en-GB" baseline="0" dirty="0"/>
              <a:t> </a:t>
            </a:r>
            <a:r>
              <a:rPr lang="en-GB" baseline="0" dirty="0" err="1"/>
              <a:t>gwireddu</a:t>
            </a:r>
            <a:r>
              <a:rPr lang="en-GB" baseline="0" dirty="0"/>
              <a:t> </a:t>
            </a:r>
            <a:r>
              <a:rPr lang="en-GB" baseline="0" dirty="0" err="1"/>
              <a:t>hynny</a:t>
            </a:r>
            <a:r>
              <a:rPr lang="en-GB" baseline="0" dirty="0"/>
              <a:t>. </a:t>
            </a:r>
            <a:endParaRPr lang="en-GB" dirty="0"/>
          </a:p>
          <a:p>
            <a:endParaRPr lang="en-GB" dirty="0"/>
          </a:p>
        </p:txBody>
      </p:sp>
      <p:sp>
        <p:nvSpPr>
          <p:cNvPr id="4" name="Slide Number Placeholder 3"/>
          <p:cNvSpPr>
            <a:spLocks noGrp="1"/>
          </p:cNvSpPr>
          <p:nvPr>
            <p:ph type="sldNum" sz="quarter" idx="10"/>
          </p:nvPr>
        </p:nvSpPr>
        <p:spPr/>
        <p:txBody>
          <a:bodyPr/>
          <a:lstStyle/>
          <a:p>
            <a:fld id="{DFE19FFE-CFB6-4989-9E57-3B559C25B546}" type="slidenum">
              <a:rPr lang="en-GB" smtClean="0"/>
              <a:pPr/>
              <a:t>5</a:t>
            </a:fld>
            <a:endParaRPr lang="en-GB"/>
          </a:p>
        </p:txBody>
      </p:sp>
    </p:spTree>
    <p:extLst>
      <p:ext uri="{BB962C8B-B14F-4D97-AF65-F5344CB8AC3E}">
        <p14:creationId xmlns:p14="http://schemas.microsoft.com/office/powerpoint/2010/main" val="218234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241425"/>
            <a:ext cx="4016375" cy="2260600"/>
          </a:xfrm>
        </p:spPr>
      </p:sp>
      <p:sp>
        <p:nvSpPr>
          <p:cNvPr id="3" name="Notes Placeholder 2"/>
          <p:cNvSpPr>
            <a:spLocks noGrp="1"/>
          </p:cNvSpPr>
          <p:nvPr>
            <p:ph type="body" idx="1"/>
          </p:nvPr>
        </p:nvSpPr>
        <p:spPr>
          <a:xfrm>
            <a:off x="679768" y="3758739"/>
            <a:ext cx="5438140" cy="5454074"/>
          </a:xfrm>
        </p:spPr>
        <p:txBody>
          <a:bodyPr/>
          <a:lstStyle/>
          <a:p>
            <a:pPr lvl="0">
              <a:defRPr/>
            </a:pPr>
            <a:r>
              <a:rPr lang="en-GB" b="1" dirty="0"/>
              <a:t>Focus of Slide – </a:t>
            </a:r>
            <a:r>
              <a:rPr lang="en-GB" b="0" dirty="0"/>
              <a:t>Outline five principles of Childrens Rights Approach</a:t>
            </a:r>
          </a:p>
          <a:p>
            <a:pPr lvl="0">
              <a:defRPr/>
            </a:pPr>
            <a:r>
              <a:rPr lang="en-GB" b="1" dirty="0"/>
              <a:t>Context -  </a:t>
            </a:r>
            <a:r>
              <a:rPr lang="en-GB" baseline="0" dirty="0"/>
              <a:t>These five principles place the UNCRC at the core of  planning and service delivery and integrate children’s rights into every aspect of decision- making, policy and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next few slides will explain these in a little more detail, we will then go onto look at some case studies under each of the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t>
            </a:r>
          </a:p>
          <a:p>
            <a:endParaRPr lang="en-GB" b="1" dirty="0"/>
          </a:p>
          <a:p>
            <a:r>
              <a:rPr lang="en-GB" b="1" dirty="0"/>
              <a:t>Ffocws </a:t>
            </a:r>
            <a:r>
              <a:rPr lang="en-GB" b="1" dirty="0" err="1"/>
              <a:t>y</a:t>
            </a:r>
            <a:r>
              <a:rPr lang="en-GB" b="1" dirty="0"/>
              <a:t> </a:t>
            </a:r>
            <a:r>
              <a:rPr lang="en-GB" b="1" dirty="0" err="1"/>
              <a:t>Sleid</a:t>
            </a:r>
            <a:r>
              <a:rPr lang="en-GB" b="1" dirty="0"/>
              <a:t> </a:t>
            </a:r>
            <a:r>
              <a:rPr lang="en-GB" b="0" dirty="0"/>
              <a:t>– </a:t>
            </a:r>
            <a:r>
              <a:rPr lang="en-GB" b="0" dirty="0" err="1"/>
              <a:t>Amlinellu</a:t>
            </a:r>
            <a:r>
              <a:rPr lang="en-GB" b="0" dirty="0"/>
              <a:t> </a:t>
            </a:r>
            <a:r>
              <a:rPr lang="en-GB" b="0" dirty="0" err="1"/>
              <a:t>pum</a:t>
            </a:r>
            <a:r>
              <a:rPr lang="en-GB" b="0" dirty="0"/>
              <a:t> </a:t>
            </a:r>
            <a:r>
              <a:rPr lang="en-GB" b="0" dirty="0" err="1"/>
              <a:t>egwyddor</a:t>
            </a:r>
            <a:r>
              <a:rPr lang="en-GB" b="0" dirty="0"/>
              <a:t> dull </a:t>
            </a:r>
            <a:r>
              <a:rPr lang="en-GB" b="0" dirty="0" err="1"/>
              <a:t>gweithredu</a:t>
            </a:r>
            <a:r>
              <a:rPr lang="en-GB" b="0" dirty="0"/>
              <a:t> </a:t>
            </a:r>
            <a:r>
              <a:rPr lang="en-GB" b="0" dirty="0" err="1"/>
              <a:t>seiliedig</a:t>
            </a:r>
            <a:r>
              <a:rPr lang="en-GB" b="0" baseline="0" dirty="0"/>
              <a:t> </a:t>
            </a:r>
            <a:r>
              <a:rPr lang="en-GB" b="0" baseline="0" dirty="0" err="1"/>
              <a:t>ar</a:t>
            </a:r>
            <a:r>
              <a:rPr lang="en-GB" b="0" baseline="0" dirty="0"/>
              <a:t> </a:t>
            </a:r>
            <a:r>
              <a:rPr lang="en-GB" b="0" baseline="0" dirty="0" err="1"/>
              <a:t>Hawliau</a:t>
            </a:r>
            <a:r>
              <a:rPr lang="en-GB" b="0" baseline="0" dirty="0"/>
              <a:t> Plant</a:t>
            </a:r>
            <a:endParaRPr lang="en-GB" b="0" dirty="0"/>
          </a:p>
          <a:p>
            <a:r>
              <a:rPr lang="en-GB" b="1" dirty="0" err="1"/>
              <a:t>Cyd-destun</a:t>
            </a:r>
            <a:r>
              <a:rPr lang="en-GB" b="1" baseline="0" dirty="0"/>
              <a:t> </a:t>
            </a:r>
            <a:r>
              <a:rPr lang="en-GB" b="0" baseline="0" dirty="0" err="1"/>
              <a:t>Mae’r</a:t>
            </a:r>
            <a:r>
              <a:rPr lang="en-GB" b="0" baseline="0" dirty="0"/>
              <a:t> </a:t>
            </a:r>
            <a:r>
              <a:rPr lang="en-GB" b="0" baseline="0" dirty="0" err="1"/>
              <a:t>pum</a:t>
            </a:r>
            <a:r>
              <a:rPr lang="en-GB" b="0" baseline="0" dirty="0"/>
              <a:t> </a:t>
            </a:r>
            <a:r>
              <a:rPr lang="en-GB" b="0" baseline="0" dirty="0" err="1"/>
              <a:t>egwyddor</a:t>
            </a:r>
            <a:r>
              <a:rPr lang="en-GB" b="0" baseline="0" dirty="0"/>
              <a:t> </a:t>
            </a:r>
            <a:r>
              <a:rPr lang="en-GB" b="0" baseline="0" dirty="0" err="1"/>
              <a:t>yn</a:t>
            </a:r>
            <a:r>
              <a:rPr lang="en-GB" b="0" baseline="0" dirty="0"/>
              <a:t> </a:t>
            </a:r>
            <a:r>
              <a:rPr lang="en-GB" b="0" baseline="0" dirty="0" err="1"/>
              <a:t>gwneud</a:t>
            </a:r>
            <a:r>
              <a:rPr lang="en-GB" b="0" baseline="0" dirty="0"/>
              <a:t> CCUHP </a:t>
            </a:r>
            <a:r>
              <a:rPr lang="en-GB" b="0" baseline="0" dirty="0" err="1"/>
              <a:t>yn</a:t>
            </a:r>
            <a:r>
              <a:rPr lang="en-GB" b="0" baseline="0" dirty="0"/>
              <a:t> </a:t>
            </a:r>
            <a:r>
              <a:rPr lang="en-GB" b="0" baseline="0" dirty="0" err="1"/>
              <a:t>greiddiol</a:t>
            </a:r>
            <a:r>
              <a:rPr lang="en-GB" b="0" baseline="0" dirty="0"/>
              <a:t> </a:t>
            </a:r>
            <a:r>
              <a:rPr lang="en-GB" b="0" baseline="0" dirty="0" err="1"/>
              <a:t>i</a:t>
            </a:r>
            <a:r>
              <a:rPr lang="en-GB" b="0" baseline="0" dirty="0"/>
              <a:t> </a:t>
            </a:r>
            <a:r>
              <a:rPr lang="en-GB" b="0" baseline="0" dirty="0" err="1"/>
              <a:t>gynllunio</a:t>
            </a:r>
            <a:r>
              <a:rPr lang="en-GB" b="0" baseline="0" dirty="0"/>
              <a:t> a </a:t>
            </a:r>
            <a:r>
              <a:rPr lang="en-GB" b="0" baseline="0" dirty="0" err="1"/>
              <a:t>darparu</a:t>
            </a:r>
            <a:r>
              <a:rPr lang="en-GB" b="0" baseline="0" dirty="0"/>
              <a:t> </a:t>
            </a:r>
            <a:r>
              <a:rPr lang="en-GB" b="0" baseline="0" dirty="0" err="1"/>
              <a:t>gwasanaethau</a:t>
            </a:r>
            <a:r>
              <a:rPr lang="en-GB" b="0" baseline="0" dirty="0"/>
              <a:t>, ac </a:t>
            </a:r>
            <a:r>
              <a:rPr lang="en-GB" b="0" baseline="0" dirty="0" err="1"/>
              <a:t>integreiddio</a:t>
            </a:r>
            <a:r>
              <a:rPr lang="en-GB" b="0" baseline="0" dirty="0"/>
              <a:t> </a:t>
            </a:r>
            <a:r>
              <a:rPr lang="en-GB" b="0" baseline="0" dirty="0" err="1"/>
              <a:t>hawliau</a:t>
            </a:r>
            <a:r>
              <a:rPr lang="en-GB" b="0" baseline="0" dirty="0"/>
              <a:t> plant </a:t>
            </a:r>
            <a:r>
              <a:rPr lang="en-GB" b="0" baseline="0" dirty="0" err="1"/>
              <a:t>ym</a:t>
            </a:r>
            <a:r>
              <a:rPr lang="en-GB" b="0" baseline="0" dirty="0"/>
              <a:t> </a:t>
            </a:r>
            <a:r>
              <a:rPr lang="en-GB" b="0" baseline="0" dirty="0" err="1"/>
              <a:t>mhob</a:t>
            </a:r>
            <a:r>
              <a:rPr lang="en-GB" b="0" baseline="0" dirty="0"/>
              <a:t> </a:t>
            </a:r>
            <a:r>
              <a:rPr lang="en-GB" b="0" baseline="0" dirty="0" err="1"/>
              <a:t>agwedd</a:t>
            </a:r>
            <a:r>
              <a:rPr lang="en-GB" b="0" baseline="0" dirty="0"/>
              <a:t> </a:t>
            </a:r>
            <a:r>
              <a:rPr lang="en-GB" b="0" baseline="0" dirty="0" err="1"/>
              <a:t>ar</a:t>
            </a:r>
            <a:r>
              <a:rPr lang="en-GB" b="0" baseline="0" dirty="0"/>
              <a:t> </a:t>
            </a:r>
            <a:r>
              <a:rPr lang="en-GB" b="0" baseline="0" dirty="0" err="1"/>
              <a:t>wneud</a:t>
            </a:r>
            <a:r>
              <a:rPr lang="en-GB" b="0" baseline="0" dirty="0"/>
              <a:t> </a:t>
            </a:r>
            <a:r>
              <a:rPr lang="en-GB" b="0" baseline="0" dirty="0" err="1"/>
              <a:t>penderfyniadau</a:t>
            </a:r>
            <a:r>
              <a:rPr lang="en-GB" b="0" baseline="0" dirty="0"/>
              <a:t>, </a:t>
            </a:r>
            <a:r>
              <a:rPr lang="en-GB" b="0" baseline="0" dirty="0" err="1"/>
              <a:t>polisi</a:t>
            </a:r>
            <a:r>
              <a:rPr lang="en-GB" b="0" baseline="0" dirty="0"/>
              <a:t> ac </a:t>
            </a:r>
            <a:r>
              <a:rPr lang="en-GB" b="0" baseline="0" dirty="0" err="1"/>
              <a:t>ymarfer</a:t>
            </a:r>
            <a:r>
              <a:rPr lang="en-GB" b="0" baseline="0" dirty="0"/>
              <a:t>. </a:t>
            </a:r>
          </a:p>
          <a:p>
            <a:endParaRPr lang="en-GB" b="0" baseline="0" dirty="0"/>
          </a:p>
          <a:p>
            <a:r>
              <a:rPr lang="en-GB" b="0" baseline="0" dirty="0" err="1"/>
              <a:t>Bydd</a:t>
            </a:r>
            <a:r>
              <a:rPr lang="en-GB" b="0" baseline="0" dirty="0"/>
              <a:t> </a:t>
            </a:r>
            <a:r>
              <a:rPr lang="en-GB" b="0" baseline="0" dirty="0" err="1"/>
              <a:t>y</a:t>
            </a:r>
            <a:r>
              <a:rPr lang="en-GB" b="0" baseline="0" dirty="0"/>
              <a:t> </a:t>
            </a:r>
            <a:r>
              <a:rPr lang="en-GB" b="0" baseline="0" dirty="0" err="1"/>
              <a:t>sleidiau</a:t>
            </a:r>
            <a:r>
              <a:rPr lang="en-GB" b="0" baseline="0" dirty="0"/>
              <a:t> </a:t>
            </a:r>
            <a:r>
              <a:rPr lang="en-GB" b="0" baseline="0" dirty="0" err="1"/>
              <a:t>nesaf</a:t>
            </a:r>
            <a:r>
              <a:rPr lang="en-GB" b="0" baseline="0" dirty="0"/>
              <a:t> </a:t>
            </a:r>
            <a:r>
              <a:rPr lang="en-GB" b="0" baseline="0" dirty="0" err="1"/>
              <a:t>yn</a:t>
            </a:r>
            <a:r>
              <a:rPr lang="en-GB" b="0" baseline="0" dirty="0"/>
              <a:t> </a:t>
            </a:r>
            <a:r>
              <a:rPr lang="en-GB" b="0" baseline="0" dirty="0" err="1"/>
              <a:t>esbonio</a:t>
            </a:r>
            <a:r>
              <a:rPr lang="en-GB" b="0" baseline="0" dirty="0"/>
              <a:t> </a:t>
            </a:r>
            <a:r>
              <a:rPr lang="en-GB" b="0" baseline="0" dirty="0" err="1"/>
              <a:t>rhagor</a:t>
            </a:r>
            <a:r>
              <a:rPr lang="en-GB" b="0" baseline="0" dirty="0"/>
              <a:t> </a:t>
            </a:r>
            <a:r>
              <a:rPr lang="en-GB" b="0" baseline="0" dirty="0" err="1"/>
              <a:t>o</a:t>
            </a:r>
            <a:r>
              <a:rPr lang="en-GB" b="0" baseline="0" dirty="0"/>
              <a:t> </a:t>
            </a:r>
            <a:r>
              <a:rPr lang="en-GB" b="0" baseline="0" dirty="0" err="1"/>
              <a:t>fanylion</a:t>
            </a:r>
            <a:r>
              <a:rPr lang="en-GB" b="0" baseline="0" dirty="0"/>
              <a:t> am </a:t>
            </a:r>
            <a:r>
              <a:rPr lang="en-GB" b="0" baseline="0" dirty="0" err="1"/>
              <a:t>y</a:t>
            </a:r>
            <a:r>
              <a:rPr lang="en-GB" b="0" baseline="0" dirty="0"/>
              <a:t> </a:t>
            </a:r>
            <a:r>
              <a:rPr lang="en-GB" b="0" baseline="0" dirty="0" err="1"/>
              <a:t>rhain</a:t>
            </a:r>
            <a:r>
              <a:rPr lang="en-GB" b="0" baseline="0" dirty="0"/>
              <a:t>, ac </a:t>
            </a:r>
            <a:r>
              <a:rPr lang="en-GB" b="0" baseline="0" dirty="0" err="1"/>
              <a:t>yna</a:t>
            </a:r>
            <a:r>
              <a:rPr lang="en-GB" b="0" baseline="0" dirty="0"/>
              <a:t> </a:t>
            </a:r>
            <a:r>
              <a:rPr lang="en-GB" b="0" baseline="0" dirty="0" err="1"/>
              <a:t>byddwn</a:t>
            </a:r>
            <a:r>
              <a:rPr lang="en-GB" b="0" baseline="0" dirty="0"/>
              <a:t> </a:t>
            </a:r>
            <a:r>
              <a:rPr lang="en-GB" b="0" baseline="0" dirty="0" err="1"/>
              <a:t>ni’n</a:t>
            </a:r>
            <a:r>
              <a:rPr lang="en-GB" b="0" baseline="0" dirty="0"/>
              <a:t> </a:t>
            </a:r>
            <a:r>
              <a:rPr lang="en-GB" b="0" baseline="0" dirty="0" err="1"/>
              <a:t>mynd</a:t>
            </a:r>
            <a:r>
              <a:rPr lang="en-GB" b="0" baseline="0" dirty="0"/>
              <a:t> </a:t>
            </a:r>
            <a:r>
              <a:rPr lang="en-GB" b="0" baseline="0" dirty="0" err="1"/>
              <a:t>ymlaen</a:t>
            </a:r>
            <a:r>
              <a:rPr lang="en-GB" b="0" baseline="0" dirty="0"/>
              <a:t> </a:t>
            </a:r>
            <a:r>
              <a:rPr lang="en-GB" b="0" baseline="0" dirty="0" err="1"/>
              <a:t>i</a:t>
            </a:r>
            <a:r>
              <a:rPr lang="en-GB" b="0" baseline="0" dirty="0"/>
              <a:t> </a:t>
            </a:r>
            <a:r>
              <a:rPr lang="en-GB" b="0" baseline="0" dirty="0" err="1"/>
              <a:t>edrych</a:t>
            </a:r>
            <a:r>
              <a:rPr lang="en-GB" b="0" baseline="0" dirty="0"/>
              <a:t> </a:t>
            </a:r>
            <a:r>
              <a:rPr lang="en-GB" b="0" baseline="0" dirty="0" err="1"/>
              <a:t>ar</a:t>
            </a:r>
            <a:r>
              <a:rPr lang="en-GB" b="0" baseline="0" dirty="0"/>
              <a:t> </a:t>
            </a:r>
            <a:r>
              <a:rPr lang="en-GB" b="0" baseline="0" dirty="0" err="1"/>
              <a:t>rai</a:t>
            </a:r>
            <a:r>
              <a:rPr lang="en-GB" b="0" baseline="0" dirty="0"/>
              <a:t> </a:t>
            </a:r>
            <a:r>
              <a:rPr lang="en-GB" b="0" baseline="0" dirty="0" err="1"/>
              <a:t>astudiaethau</a:t>
            </a:r>
            <a:r>
              <a:rPr lang="en-GB" b="0" baseline="0" dirty="0"/>
              <a:t> </a:t>
            </a:r>
            <a:r>
              <a:rPr lang="en-GB" b="0" baseline="0" dirty="0" err="1"/>
              <a:t>achos</a:t>
            </a:r>
            <a:r>
              <a:rPr lang="en-GB" b="0" baseline="0" dirty="0"/>
              <a:t> </a:t>
            </a:r>
            <a:r>
              <a:rPr lang="en-GB" b="0" baseline="0" dirty="0" err="1"/>
              <a:t>o</a:t>
            </a:r>
            <a:r>
              <a:rPr lang="en-GB" b="0" baseline="0" dirty="0"/>
              <a:t> </a:t>
            </a:r>
            <a:r>
              <a:rPr lang="en-GB" b="0" baseline="0" dirty="0" err="1"/>
              <a:t>dan</a:t>
            </a:r>
            <a:r>
              <a:rPr lang="en-GB" b="0" baseline="0" dirty="0"/>
              <a:t> bob un </a:t>
            </a:r>
            <a:r>
              <a:rPr lang="en-GB" b="0" baseline="0" dirty="0" err="1"/>
              <a:t>o’r</a:t>
            </a:r>
            <a:r>
              <a:rPr lang="en-GB" b="0" baseline="0" dirty="0"/>
              <a:t> </a:t>
            </a:r>
            <a:r>
              <a:rPr lang="en-GB" b="0" baseline="0" dirty="0" err="1"/>
              <a:t>egwyddorion</a:t>
            </a:r>
            <a:r>
              <a:rPr lang="en-GB" b="0" baseline="0" dirty="0"/>
              <a:t>.  </a:t>
            </a:r>
            <a:endParaRPr lang="en-GB" b="1" dirty="0"/>
          </a:p>
          <a:p>
            <a:endParaRPr lang="en-GB" dirty="0"/>
          </a:p>
        </p:txBody>
      </p:sp>
    </p:spTree>
    <p:extLst>
      <p:ext uri="{BB962C8B-B14F-4D97-AF65-F5344CB8AC3E}">
        <p14:creationId xmlns:p14="http://schemas.microsoft.com/office/powerpoint/2010/main" val="293488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241425"/>
            <a:ext cx="4016375" cy="2260600"/>
          </a:xfrm>
        </p:spPr>
      </p:sp>
      <p:sp>
        <p:nvSpPr>
          <p:cNvPr id="3" name="Notes Placeholder 2"/>
          <p:cNvSpPr>
            <a:spLocks noGrp="1"/>
          </p:cNvSpPr>
          <p:nvPr>
            <p:ph type="body" idx="1"/>
          </p:nvPr>
        </p:nvSpPr>
        <p:spPr>
          <a:xfrm>
            <a:off x="679768" y="3758739"/>
            <a:ext cx="5438140" cy="5454074"/>
          </a:xfrm>
        </p:spPr>
        <p:txBody>
          <a:bodyPr/>
          <a:lstStyle/>
          <a:p>
            <a:r>
              <a:rPr lang="en-GB" b="1" dirty="0"/>
              <a:t>Focus of Slide – </a:t>
            </a:r>
            <a:r>
              <a:rPr lang="en-GB" b="0" dirty="0"/>
              <a:t>Embedding the UNCRC</a:t>
            </a:r>
          </a:p>
          <a:p>
            <a:r>
              <a:rPr lang="en-GB" b="1" dirty="0"/>
              <a:t> Context -  </a:t>
            </a:r>
            <a:r>
              <a:rPr lang="en-GB" dirty="0"/>
              <a:t>The First Principle</a:t>
            </a:r>
            <a:r>
              <a:rPr lang="en-GB" baseline="0" dirty="0"/>
              <a:t> Embedding the UNCRC means Children’s Rights should be at the core of planning and  service delivery.  The UNCRC needs to be integrated into every aspect of decision-making through procedures and actions.  At its most basic this requires acknowledgement of the UNCRC as a framework for  services impacting on children. </a:t>
            </a:r>
          </a:p>
          <a:p>
            <a:endParaRPr lang="en-GB" baseline="0" dirty="0"/>
          </a:p>
          <a:p>
            <a:r>
              <a:rPr lang="en-GB" baseline="0" dirty="0"/>
              <a:t>----------------------------------------------------------------------------</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Ffocws</a:t>
            </a:r>
            <a:r>
              <a:rPr lang="en-GB" b="1" baseline="0" dirty="0"/>
              <a:t> y </a:t>
            </a:r>
            <a:r>
              <a:rPr lang="en-GB" b="1" baseline="0" dirty="0" err="1"/>
              <a:t>Sleid</a:t>
            </a:r>
            <a:r>
              <a:rPr lang="en-GB" b="1" baseline="0" dirty="0"/>
              <a:t> – </a:t>
            </a:r>
            <a:r>
              <a:rPr lang="en-GB" b="0" baseline="0" dirty="0" err="1"/>
              <a:t>Ymgorffori</a:t>
            </a:r>
            <a:r>
              <a:rPr lang="en-GB" b="0" baseline="0" dirty="0"/>
              <a:t> CCUHP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Cyd-destun</a:t>
            </a:r>
            <a:r>
              <a:rPr lang="en-GB" b="1" baseline="0" dirty="0"/>
              <a:t> </a:t>
            </a:r>
            <a:r>
              <a:rPr lang="en-GB" b="0" baseline="0" dirty="0"/>
              <a:t> </a:t>
            </a:r>
            <a:r>
              <a:rPr lang="en-GB" b="0" baseline="0" dirty="0" err="1"/>
              <a:t>Ystyr</a:t>
            </a:r>
            <a:r>
              <a:rPr lang="en-GB" b="0" baseline="0" dirty="0"/>
              <a:t> </a:t>
            </a:r>
            <a:r>
              <a:rPr lang="en-GB" b="0" baseline="0" dirty="0" err="1"/>
              <a:t>yr</a:t>
            </a:r>
            <a:r>
              <a:rPr lang="en-GB" b="0" baseline="0" dirty="0"/>
              <a:t> </a:t>
            </a:r>
            <a:r>
              <a:rPr lang="en-GB" b="0" baseline="0" dirty="0" err="1"/>
              <a:t>Egwyddor</a:t>
            </a:r>
            <a:r>
              <a:rPr lang="en-GB" b="0" baseline="0" dirty="0"/>
              <a:t> </a:t>
            </a:r>
            <a:r>
              <a:rPr lang="en-GB" b="0" baseline="0" dirty="0" err="1"/>
              <a:t>Gyntaf</a:t>
            </a:r>
            <a:r>
              <a:rPr lang="en-GB" b="0" baseline="0" dirty="0"/>
              <a:t> </a:t>
            </a:r>
            <a:r>
              <a:rPr lang="en-GB" b="0" baseline="0" dirty="0" err="1"/>
              <a:t>sy’n</a:t>
            </a:r>
            <a:r>
              <a:rPr lang="en-GB" b="0" baseline="0" dirty="0"/>
              <a:t> </a:t>
            </a:r>
            <a:r>
              <a:rPr lang="en-GB" b="0" baseline="0" dirty="0" err="1"/>
              <a:t>ymgorffori</a:t>
            </a:r>
            <a:r>
              <a:rPr lang="en-GB" b="0" baseline="0" dirty="0"/>
              <a:t> CCUHP </a:t>
            </a:r>
            <a:r>
              <a:rPr lang="en-GB" b="0" baseline="0" dirty="0" err="1"/>
              <a:t>yw</a:t>
            </a:r>
            <a:r>
              <a:rPr lang="en-GB" b="0" baseline="0" dirty="0"/>
              <a:t> y </a:t>
            </a:r>
            <a:r>
              <a:rPr lang="en-GB" b="0" baseline="0" dirty="0" err="1"/>
              <a:t>dylai</a:t>
            </a:r>
            <a:r>
              <a:rPr lang="en-GB" b="0" baseline="0" dirty="0"/>
              <a:t> </a:t>
            </a:r>
            <a:r>
              <a:rPr lang="en-GB" b="0" baseline="0" dirty="0" err="1"/>
              <a:t>Hawliau</a:t>
            </a:r>
            <a:r>
              <a:rPr lang="en-GB" b="0" baseline="0" dirty="0"/>
              <a:t> Plant </a:t>
            </a:r>
            <a:r>
              <a:rPr lang="en-GB" b="0" baseline="0" dirty="0" err="1"/>
              <a:t>fod</a:t>
            </a:r>
            <a:r>
              <a:rPr lang="en-GB" b="0" baseline="0" dirty="0"/>
              <a:t> </a:t>
            </a:r>
            <a:r>
              <a:rPr lang="en-GB" b="0" baseline="0" dirty="0" err="1"/>
              <a:t>yn</a:t>
            </a:r>
            <a:r>
              <a:rPr lang="en-GB" b="0" baseline="0" dirty="0"/>
              <a:t> </a:t>
            </a:r>
            <a:r>
              <a:rPr lang="en-GB" b="0" baseline="0" dirty="0" err="1"/>
              <a:t>greiddiol</a:t>
            </a:r>
            <a:r>
              <a:rPr lang="en-GB" b="0" baseline="0" dirty="0"/>
              <a:t> </a:t>
            </a:r>
            <a:r>
              <a:rPr lang="en-GB" b="0" baseline="0" dirty="0" err="1"/>
              <a:t>i</a:t>
            </a:r>
            <a:r>
              <a:rPr lang="en-GB" b="0" baseline="0" dirty="0"/>
              <a:t> </a:t>
            </a:r>
            <a:r>
              <a:rPr lang="en-GB" b="0" baseline="0" dirty="0" err="1"/>
              <a:t>gynllunio</a:t>
            </a:r>
            <a:r>
              <a:rPr lang="en-GB" b="0" baseline="0" dirty="0"/>
              <a:t> a </a:t>
            </a:r>
            <a:r>
              <a:rPr lang="en-GB" b="0" baseline="0" dirty="0" err="1"/>
              <a:t>chyflawni</a:t>
            </a:r>
            <a:r>
              <a:rPr lang="en-GB" b="0" baseline="0" dirty="0"/>
              <a:t> </a:t>
            </a:r>
            <a:r>
              <a:rPr lang="en-GB" b="0" baseline="0" dirty="0" err="1"/>
              <a:t>gwasanaeth</a:t>
            </a:r>
            <a:r>
              <a:rPr lang="en-GB" b="0" baseline="0" dirty="0"/>
              <a:t>. Mae </a:t>
            </a:r>
            <a:r>
              <a:rPr lang="en-GB" b="0" baseline="0" dirty="0" err="1"/>
              <a:t>angen</a:t>
            </a:r>
            <a:r>
              <a:rPr lang="en-GB" b="0" baseline="0" dirty="0"/>
              <a:t> </a:t>
            </a:r>
            <a:r>
              <a:rPr lang="en-GB" b="0" baseline="0" dirty="0" err="1"/>
              <a:t>integreiddio</a:t>
            </a:r>
            <a:r>
              <a:rPr lang="en-GB" b="0" baseline="0" dirty="0"/>
              <a:t> CCUHP </a:t>
            </a:r>
            <a:r>
              <a:rPr lang="en-GB" b="0" baseline="0" dirty="0" err="1"/>
              <a:t>ym</a:t>
            </a:r>
            <a:r>
              <a:rPr lang="en-GB" b="0" baseline="0" dirty="0"/>
              <a:t> </a:t>
            </a:r>
            <a:r>
              <a:rPr lang="en-GB" b="0" baseline="0" dirty="0" err="1"/>
              <a:t>mhob</a:t>
            </a:r>
            <a:r>
              <a:rPr lang="en-GB" b="0" baseline="0" dirty="0"/>
              <a:t> </a:t>
            </a:r>
            <a:r>
              <a:rPr lang="en-GB" b="0" baseline="0" dirty="0" err="1"/>
              <a:t>agwedd</a:t>
            </a:r>
            <a:r>
              <a:rPr lang="en-GB" b="0" baseline="0" dirty="0"/>
              <a:t> </a:t>
            </a:r>
            <a:r>
              <a:rPr lang="en-GB" b="0" baseline="0" dirty="0" err="1"/>
              <a:t>ar</a:t>
            </a:r>
            <a:r>
              <a:rPr lang="en-GB" b="0" baseline="0" dirty="0"/>
              <a:t> </a:t>
            </a:r>
            <a:r>
              <a:rPr lang="en-GB" b="0" baseline="0" dirty="0" err="1"/>
              <a:t>wneud</a:t>
            </a:r>
            <a:r>
              <a:rPr lang="en-GB" b="0" baseline="0" dirty="0"/>
              <a:t> </a:t>
            </a:r>
            <a:r>
              <a:rPr lang="en-GB" b="0" baseline="0" dirty="0" err="1"/>
              <a:t>penderfyniadau</a:t>
            </a:r>
            <a:r>
              <a:rPr lang="en-GB" b="0" baseline="0" dirty="0"/>
              <a:t> </a:t>
            </a:r>
            <a:r>
              <a:rPr lang="en-GB" b="0" baseline="0" dirty="0" err="1"/>
              <a:t>trwy</a:t>
            </a:r>
            <a:r>
              <a:rPr lang="en-GB" b="0" baseline="0" dirty="0"/>
              <a:t> </a:t>
            </a:r>
            <a:r>
              <a:rPr lang="en-GB" b="0" baseline="0" dirty="0" err="1"/>
              <a:t>weithdrefnau</a:t>
            </a:r>
            <a:r>
              <a:rPr lang="en-GB" b="0" baseline="0" dirty="0"/>
              <a:t> a </a:t>
            </a:r>
            <a:r>
              <a:rPr lang="en-GB" b="0" baseline="0" dirty="0" err="1"/>
              <a:t>chamau</a:t>
            </a:r>
            <a:r>
              <a:rPr lang="en-GB" b="0" baseline="0" dirty="0"/>
              <a:t>  </a:t>
            </a:r>
            <a:r>
              <a:rPr lang="en-GB" b="0" baseline="0" dirty="0" err="1"/>
              <a:t>gweithredu</a:t>
            </a:r>
            <a:r>
              <a:rPr lang="en-GB" b="0" baseline="0" dirty="0"/>
              <a:t>. </a:t>
            </a:r>
            <a:r>
              <a:rPr lang="en-GB" b="0" baseline="0" dirty="0" err="1"/>
              <a:t>Ar</a:t>
            </a:r>
            <a:r>
              <a:rPr lang="en-GB" b="0" baseline="0" dirty="0"/>
              <a:t> y </a:t>
            </a:r>
            <a:r>
              <a:rPr lang="en-GB" b="0" baseline="0" dirty="0" err="1"/>
              <a:t>lefel</a:t>
            </a:r>
            <a:r>
              <a:rPr lang="en-GB" b="0" baseline="0" dirty="0"/>
              <a:t> </a:t>
            </a:r>
            <a:r>
              <a:rPr lang="en-GB" b="0" baseline="0" dirty="0" err="1"/>
              <a:t>fwyaf</a:t>
            </a:r>
            <a:r>
              <a:rPr lang="en-GB" b="0" baseline="0" dirty="0"/>
              <a:t> </a:t>
            </a:r>
            <a:r>
              <a:rPr lang="en-GB" b="0" baseline="0" dirty="0" err="1"/>
              <a:t>sylfaenol</a:t>
            </a:r>
            <a:r>
              <a:rPr lang="en-GB" b="0" baseline="0" dirty="0"/>
              <a:t>, </a:t>
            </a:r>
            <a:r>
              <a:rPr lang="en-GB" b="0" baseline="0" dirty="0" err="1"/>
              <a:t>mae</a:t>
            </a:r>
            <a:r>
              <a:rPr lang="en-GB" b="0" baseline="0" dirty="0"/>
              <a:t> </a:t>
            </a:r>
            <a:r>
              <a:rPr lang="en-GB" b="0" baseline="0" dirty="0" err="1"/>
              <a:t>hynny’n</a:t>
            </a:r>
            <a:r>
              <a:rPr lang="en-GB" b="0" baseline="0" dirty="0"/>
              <a:t> </a:t>
            </a:r>
            <a:r>
              <a:rPr lang="en-GB" b="0" baseline="0" dirty="0" err="1"/>
              <a:t>gofyn</a:t>
            </a:r>
            <a:r>
              <a:rPr lang="en-GB" b="0" baseline="0" dirty="0"/>
              <a:t> bod CCUHP </a:t>
            </a:r>
            <a:r>
              <a:rPr lang="en-GB" b="0" baseline="0" dirty="0" err="1"/>
              <a:t>yn</a:t>
            </a:r>
            <a:r>
              <a:rPr lang="en-GB" b="0" baseline="0" dirty="0"/>
              <a:t> </a:t>
            </a:r>
            <a:r>
              <a:rPr lang="en-GB" b="0" baseline="0" dirty="0" err="1"/>
              <a:t>cael</a:t>
            </a:r>
            <a:r>
              <a:rPr lang="en-GB" b="0" baseline="0" dirty="0"/>
              <a:t> </a:t>
            </a:r>
            <a:r>
              <a:rPr lang="en-GB" b="0" baseline="0" dirty="0" err="1"/>
              <a:t>ei</a:t>
            </a:r>
            <a:r>
              <a:rPr lang="en-GB" b="0" baseline="0" dirty="0"/>
              <a:t> </a:t>
            </a:r>
            <a:r>
              <a:rPr lang="en-GB" b="0" baseline="0" dirty="0" err="1"/>
              <a:t>gydnabod</a:t>
            </a:r>
            <a:r>
              <a:rPr lang="en-GB" b="0" baseline="0" dirty="0"/>
              <a:t> </a:t>
            </a:r>
            <a:r>
              <a:rPr lang="en-GB" b="0" baseline="0" dirty="0" err="1"/>
              <a:t>fel</a:t>
            </a:r>
            <a:r>
              <a:rPr lang="en-GB" b="0" baseline="0" dirty="0"/>
              <a:t> </a:t>
            </a:r>
            <a:r>
              <a:rPr lang="en-GB" b="0" baseline="0" dirty="0" err="1"/>
              <a:t>fframwaith</a:t>
            </a:r>
            <a:r>
              <a:rPr lang="en-GB" b="0" baseline="0" dirty="0"/>
              <a:t> </a:t>
            </a:r>
            <a:r>
              <a:rPr lang="en-GB" b="0" baseline="0" dirty="0" err="1"/>
              <a:t>ar</a:t>
            </a:r>
            <a:r>
              <a:rPr lang="en-GB" b="0" baseline="0" dirty="0"/>
              <a:t> </a:t>
            </a:r>
            <a:r>
              <a:rPr lang="en-GB" b="0" baseline="0" dirty="0" err="1"/>
              <a:t>gyfer</a:t>
            </a:r>
            <a:r>
              <a:rPr lang="en-GB" b="0" baseline="0" dirty="0"/>
              <a:t> </a:t>
            </a:r>
            <a:r>
              <a:rPr lang="en-GB" b="0" baseline="0" dirty="0" err="1"/>
              <a:t>gwasanaethau</a:t>
            </a:r>
            <a:r>
              <a:rPr lang="en-GB" b="0" baseline="0" dirty="0"/>
              <a:t> </a:t>
            </a:r>
            <a:r>
              <a:rPr lang="en-GB" b="0" baseline="0" dirty="0" err="1"/>
              <a:t>sy’n</a:t>
            </a:r>
            <a:r>
              <a:rPr lang="en-GB" b="0" baseline="0" dirty="0"/>
              <a:t> </a:t>
            </a:r>
            <a:r>
              <a:rPr lang="en-GB" b="0" baseline="0" dirty="0" err="1"/>
              <a:t>cael</a:t>
            </a:r>
            <a:r>
              <a:rPr lang="en-GB" b="0" baseline="0" dirty="0"/>
              <a:t> </a:t>
            </a:r>
            <a:r>
              <a:rPr lang="en-GB" b="0" baseline="0" dirty="0" err="1"/>
              <a:t>effaith</a:t>
            </a:r>
            <a:r>
              <a:rPr lang="en-GB" b="0" baseline="0" dirty="0"/>
              <a:t> </a:t>
            </a:r>
            <a:r>
              <a:rPr lang="en-GB" b="0" baseline="0" dirty="0" err="1"/>
              <a:t>ar</a:t>
            </a:r>
            <a:r>
              <a:rPr lang="en-GB" b="0" baseline="0" dirty="0"/>
              <a:t> </a:t>
            </a:r>
            <a:r>
              <a:rPr lang="en-GB" b="0" baseline="0" dirty="0" err="1"/>
              <a:t>blant</a:t>
            </a:r>
            <a:r>
              <a:rPr lang="en-GB" b="0" baseline="0" dirty="0"/>
              <a:t>. </a:t>
            </a:r>
            <a:endParaRPr lang="en-GB" dirty="0"/>
          </a:p>
          <a:p>
            <a:endParaRPr lang="en-GB" dirty="0"/>
          </a:p>
        </p:txBody>
      </p:sp>
    </p:spTree>
    <p:extLst>
      <p:ext uri="{BB962C8B-B14F-4D97-AF65-F5344CB8AC3E}">
        <p14:creationId xmlns:p14="http://schemas.microsoft.com/office/powerpoint/2010/main" val="102399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241425"/>
            <a:ext cx="4016375" cy="2260600"/>
          </a:xfrm>
        </p:spPr>
      </p:sp>
      <p:sp>
        <p:nvSpPr>
          <p:cNvPr id="3" name="Notes Placeholder 2"/>
          <p:cNvSpPr>
            <a:spLocks noGrp="1"/>
          </p:cNvSpPr>
          <p:nvPr>
            <p:ph type="body" idx="1"/>
          </p:nvPr>
        </p:nvSpPr>
        <p:spPr>
          <a:xfrm>
            <a:off x="679768" y="3758739"/>
            <a:ext cx="5438140" cy="5454074"/>
          </a:xfrm>
        </p:spPr>
        <p:txBody>
          <a:bodyPr/>
          <a:lstStyle/>
          <a:p>
            <a:r>
              <a:rPr lang="en-GB" b="1" dirty="0"/>
              <a:t>Focus of Slide – </a:t>
            </a:r>
            <a:r>
              <a:rPr lang="en-GB" b="0" dirty="0"/>
              <a:t>Equality and Non-discrimination</a:t>
            </a:r>
          </a:p>
          <a:p>
            <a:r>
              <a:rPr lang="en-GB" b="1" dirty="0"/>
              <a:t>Context - </a:t>
            </a:r>
            <a:r>
              <a:rPr lang="en-GB" dirty="0"/>
              <a:t>The Second principle</a:t>
            </a:r>
            <a:r>
              <a:rPr lang="en-GB" baseline="0" dirty="0"/>
              <a:t> – Equality and Non- Discrimination – is about ensuring that every child has an equal opportunity to make the most of their talents and develop to their fullest potential, and that no child has to endure poor life chances because of discrimination. </a:t>
            </a:r>
          </a:p>
          <a:p>
            <a:endParaRPr lang="en-GB" baseline="0" dirty="0"/>
          </a:p>
          <a:p>
            <a:r>
              <a:rPr lang="en-GB" baseline="0" dirty="0"/>
              <a:t>-----------------------------------------------------------------</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Ffocws</a:t>
            </a:r>
            <a:r>
              <a:rPr lang="en-GB" b="1" baseline="0" dirty="0"/>
              <a:t> y </a:t>
            </a:r>
            <a:r>
              <a:rPr lang="en-GB" b="1" baseline="0" dirty="0" err="1"/>
              <a:t>Sleid</a:t>
            </a:r>
            <a:r>
              <a:rPr lang="en-GB" b="1" baseline="0" dirty="0"/>
              <a:t> – </a:t>
            </a:r>
            <a:r>
              <a:rPr lang="en-GB" b="0" baseline="0" dirty="0" err="1"/>
              <a:t>Cydraddoldeb</a:t>
            </a:r>
            <a:r>
              <a:rPr lang="en-GB" b="0" baseline="0" dirty="0"/>
              <a:t> a </a:t>
            </a:r>
            <a:r>
              <a:rPr lang="en-GB" b="0" baseline="0" dirty="0" err="1"/>
              <a:t>Pheidio</a:t>
            </a:r>
            <a:r>
              <a:rPr lang="en-GB" b="0" baseline="0" dirty="0"/>
              <a:t> â </a:t>
            </a:r>
            <a:r>
              <a:rPr lang="en-GB" b="0" baseline="0" dirty="0" err="1"/>
              <a:t>Chamwahaniaethu</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Cyd-destun</a:t>
            </a:r>
            <a:r>
              <a:rPr lang="en-GB" b="1" baseline="0" dirty="0"/>
              <a:t> - </a:t>
            </a:r>
            <a:r>
              <a:rPr lang="en-GB" b="0" baseline="0" dirty="0" err="1"/>
              <a:t>Ystyr</a:t>
            </a:r>
            <a:r>
              <a:rPr lang="en-GB" b="0" baseline="0" dirty="0"/>
              <a:t> </a:t>
            </a:r>
            <a:r>
              <a:rPr lang="en-GB" b="0" baseline="0" dirty="0" err="1"/>
              <a:t>yr</a:t>
            </a:r>
            <a:r>
              <a:rPr lang="en-GB" b="0" baseline="0" dirty="0"/>
              <a:t> ail </a:t>
            </a:r>
            <a:r>
              <a:rPr lang="en-GB" b="0" baseline="0" dirty="0" err="1"/>
              <a:t>egwyddor</a:t>
            </a:r>
            <a:r>
              <a:rPr lang="en-GB" b="0" baseline="0" dirty="0"/>
              <a:t> – </a:t>
            </a:r>
            <a:r>
              <a:rPr lang="en-GB" b="0" baseline="0" dirty="0" err="1"/>
              <a:t>Cydraddoldeb</a:t>
            </a:r>
            <a:r>
              <a:rPr lang="en-GB" b="0" baseline="0" dirty="0"/>
              <a:t> a </a:t>
            </a:r>
            <a:r>
              <a:rPr lang="en-GB" b="0" baseline="0" dirty="0" err="1"/>
              <a:t>Pheidio</a:t>
            </a:r>
            <a:r>
              <a:rPr lang="en-GB" b="0" baseline="0" dirty="0"/>
              <a:t> â </a:t>
            </a:r>
            <a:r>
              <a:rPr lang="en-GB" b="0" baseline="0" dirty="0" err="1"/>
              <a:t>Chamwahaniaethu</a:t>
            </a:r>
            <a:r>
              <a:rPr lang="en-GB" b="0" baseline="0" dirty="0"/>
              <a:t> – </a:t>
            </a:r>
            <a:r>
              <a:rPr lang="en-GB" b="0" baseline="0" dirty="0" err="1"/>
              <a:t>yw</a:t>
            </a:r>
            <a:r>
              <a:rPr lang="en-GB" b="0" baseline="0" dirty="0"/>
              <a:t> </a:t>
            </a:r>
            <a:r>
              <a:rPr lang="en-GB" b="0" baseline="0" dirty="0" err="1"/>
              <a:t>sicrhau</a:t>
            </a:r>
            <a:r>
              <a:rPr lang="en-GB" b="0" baseline="0" dirty="0"/>
              <a:t> bod </a:t>
            </a:r>
            <a:r>
              <a:rPr lang="en-GB" b="0" baseline="0" dirty="0" err="1"/>
              <a:t>pob</a:t>
            </a:r>
            <a:r>
              <a:rPr lang="en-GB" b="0" baseline="0" dirty="0"/>
              <a:t> </a:t>
            </a:r>
            <a:r>
              <a:rPr lang="en-GB" b="0" baseline="0" dirty="0" err="1"/>
              <a:t>plentyn</a:t>
            </a:r>
            <a:r>
              <a:rPr lang="en-GB" b="0" baseline="0" dirty="0"/>
              <a:t> </a:t>
            </a:r>
            <a:r>
              <a:rPr lang="en-GB" b="0" baseline="0" dirty="0" err="1"/>
              <a:t>yn</a:t>
            </a:r>
            <a:r>
              <a:rPr lang="en-GB" b="0" baseline="0" dirty="0"/>
              <a:t> </a:t>
            </a:r>
            <a:r>
              <a:rPr lang="en-GB" b="0" baseline="0" dirty="0" err="1"/>
              <a:t>cael</a:t>
            </a:r>
            <a:r>
              <a:rPr lang="en-GB" b="0" baseline="0" dirty="0"/>
              <a:t> </a:t>
            </a:r>
            <a:r>
              <a:rPr lang="en-GB" b="0" baseline="0" dirty="0" err="1"/>
              <a:t>cyfle</a:t>
            </a:r>
            <a:r>
              <a:rPr lang="en-GB" b="0" baseline="0" dirty="0"/>
              <a:t> </a:t>
            </a:r>
            <a:r>
              <a:rPr lang="en-GB" b="0" baseline="0" dirty="0" err="1"/>
              <a:t>cyfartal</a:t>
            </a:r>
            <a:r>
              <a:rPr lang="en-GB" b="0" baseline="0" dirty="0"/>
              <a:t> </a:t>
            </a:r>
            <a:r>
              <a:rPr lang="en-GB" b="0" baseline="0" dirty="0" err="1"/>
              <a:t>i</a:t>
            </a:r>
            <a:r>
              <a:rPr lang="en-GB" b="0" baseline="0" dirty="0"/>
              <a:t> </a:t>
            </a:r>
            <a:r>
              <a:rPr lang="en-GB" b="0" baseline="0" dirty="0" err="1"/>
              <a:t>fanteisio’n</a:t>
            </a:r>
            <a:r>
              <a:rPr lang="en-GB" b="0" baseline="0" dirty="0"/>
              <a:t> </a:t>
            </a:r>
            <a:r>
              <a:rPr lang="en-GB" b="0" baseline="0" dirty="0" err="1"/>
              <a:t>llawn</a:t>
            </a:r>
            <a:r>
              <a:rPr lang="en-GB" b="0" baseline="0" dirty="0"/>
              <a:t> </a:t>
            </a:r>
            <a:r>
              <a:rPr lang="en-GB" b="0" baseline="0" dirty="0" err="1"/>
              <a:t>ar</a:t>
            </a:r>
            <a:r>
              <a:rPr lang="en-GB" b="0" baseline="0" dirty="0"/>
              <a:t> </a:t>
            </a:r>
            <a:r>
              <a:rPr lang="en-GB" b="0" baseline="0" dirty="0" err="1"/>
              <a:t>eu</a:t>
            </a:r>
            <a:r>
              <a:rPr lang="en-GB" b="0" baseline="0" dirty="0"/>
              <a:t> </a:t>
            </a:r>
            <a:r>
              <a:rPr lang="en-GB" b="0" baseline="0" dirty="0" err="1"/>
              <a:t>doniau</a:t>
            </a:r>
            <a:r>
              <a:rPr lang="en-GB" b="0" baseline="0" dirty="0"/>
              <a:t> a </a:t>
            </a:r>
            <a:r>
              <a:rPr lang="en-GB" b="0" baseline="0" dirty="0" err="1"/>
              <a:t>datblygu</a:t>
            </a:r>
            <a:r>
              <a:rPr lang="en-GB" b="0" baseline="0" dirty="0"/>
              <a:t> </a:t>
            </a:r>
            <a:r>
              <a:rPr lang="en-GB" b="0" baseline="0" dirty="0" err="1"/>
              <a:t>hyd</a:t>
            </a:r>
            <a:r>
              <a:rPr lang="en-GB" b="0" baseline="0" dirty="0"/>
              <a:t> </a:t>
            </a:r>
            <a:r>
              <a:rPr lang="en-GB" b="0" baseline="0" dirty="0" err="1"/>
              <a:t>eithaf</a:t>
            </a:r>
            <a:r>
              <a:rPr lang="en-GB" b="0" baseline="0" dirty="0"/>
              <a:t> </a:t>
            </a:r>
            <a:r>
              <a:rPr lang="en-GB" b="0" baseline="0" dirty="0" err="1"/>
              <a:t>eu</a:t>
            </a:r>
            <a:r>
              <a:rPr lang="en-GB" b="0" baseline="0" dirty="0"/>
              <a:t> </a:t>
            </a:r>
            <a:r>
              <a:rPr lang="en-GB" b="0" baseline="0" dirty="0" err="1"/>
              <a:t>potensial</a:t>
            </a:r>
            <a:r>
              <a:rPr lang="en-GB" b="0" baseline="0" dirty="0"/>
              <a:t>, ac </a:t>
            </a:r>
            <a:r>
              <a:rPr lang="en-GB" b="0" baseline="0" dirty="0" err="1"/>
              <a:t>nad</a:t>
            </a:r>
            <a:r>
              <a:rPr lang="en-GB" b="0" baseline="0" dirty="0"/>
              <a:t> </a:t>
            </a:r>
            <a:r>
              <a:rPr lang="en-GB" b="0" baseline="0" dirty="0" err="1"/>
              <a:t>oes</a:t>
            </a:r>
            <a:r>
              <a:rPr lang="en-GB" b="0" baseline="0" dirty="0"/>
              <a:t> </a:t>
            </a:r>
            <a:r>
              <a:rPr lang="en-GB" b="0" baseline="0" dirty="0" err="1"/>
              <a:t>rhaid</a:t>
            </a:r>
            <a:r>
              <a:rPr lang="en-GB" b="0" baseline="0" dirty="0"/>
              <a:t> </a:t>
            </a:r>
            <a:r>
              <a:rPr lang="en-GB" b="0" baseline="0" dirty="0" err="1"/>
              <a:t>i</a:t>
            </a:r>
            <a:r>
              <a:rPr lang="en-GB" b="0" baseline="0" dirty="0"/>
              <a:t> </a:t>
            </a:r>
            <a:r>
              <a:rPr lang="en-GB" b="0" baseline="0" dirty="0" err="1"/>
              <a:t>unrhyw</a:t>
            </a:r>
            <a:r>
              <a:rPr lang="en-GB" b="0" baseline="0" dirty="0"/>
              <a:t> </a:t>
            </a:r>
            <a:r>
              <a:rPr lang="en-GB" b="0" baseline="0" dirty="0" err="1"/>
              <a:t>blentyn</a:t>
            </a:r>
            <a:r>
              <a:rPr lang="en-GB" b="0" baseline="0" dirty="0"/>
              <a:t> </a:t>
            </a:r>
            <a:r>
              <a:rPr lang="en-GB" b="0" baseline="0" dirty="0" err="1"/>
              <a:t>oddef</a:t>
            </a:r>
            <a:r>
              <a:rPr lang="en-GB" b="0" baseline="0" dirty="0"/>
              <a:t> </a:t>
            </a:r>
            <a:r>
              <a:rPr lang="en-GB" b="0" baseline="0" dirty="0" err="1"/>
              <a:t>cyfleoedd</a:t>
            </a:r>
            <a:r>
              <a:rPr lang="en-GB" b="0" baseline="0" dirty="0"/>
              <a:t> </a:t>
            </a:r>
            <a:r>
              <a:rPr lang="en-GB" b="0" baseline="0" dirty="0" err="1"/>
              <a:t>gwael</a:t>
            </a:r>
            <a:r>
              <a:rPr lang="en-GB" b="0" baseline="0" dirty="0"/>
              <a:t> </a:t>
            </a:r>
            <a:r>
              <a:rPr lang="en-GB" b="0" baseline="0" dirty="0" err="1"/>
              <a:t>mewn</a:t>
            </a:r>
            <a:r>
              <a:rPr lang="en-GB" b="0" baseline="0" dirty="0"/>
              <a:t> </a:t>
            </a:r>
            <a:r>
              <a:rPr lang="en-GB" b="0" baseline="0" dirty="0" err="1"/>
              <a:t>bywyd</a:t>
            </a:r>
            <a:r>
              <a:rPr lang="en-GB" b="0" baseline="0" dirty="0"/>
              <a:t> </a:t>
            </a:r>
            <a:r>
              <a:rPr lang="en-GB" b="0" baseline="0" dirty="0" err="1"/>
              <a:t>oherwydd</a:t>
            </a:r>
            <a:r>
              <a:rPr lang="en-GB" b="0" baseline="0" dirty="0"/>
              <a:t> </a:t>
            </a:r>
            <a:r>
              <a:rPr lang="en-GB" b="0" baseline="0" dirty="0" err="1"/>
              <a:t>camwahaniaethu</a:t>
            </a:r>
            <a:r>
              <a:rPr lang="en-GB" b="0" baseline="0" dirty="0"/>
              <a:t>. </a:t>
            </a:r>
            <a:endParaRPr lang="en-GB" b="1" dirty="0"/>
          </a:p>
          <a:p>
            <a:endParaRPr lang="en-GB" dirty="0"/>
          </a:p>
          <a:p>
            <a:endParaRPr lang="en-GB" dirty="0"/>
          </a:p>
        </p:txBody>
      </p:sp>
    </p:spTree>
    <p:extLst>
      <p:ext uri="{BB962C8B-B14F-4D97-AF65-F5344CB8AC3E}">
        <p14:creationId xmlns:p14="http://schemas.microsoft.com/office/powerpoint/2010/main" val="349977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241425"/>
            <a:ext cx="4016375" cy="2260600"/>
          </a:xfrm>
        </p:spPr>
      </p:sp>
      <p:sp>
        <p:nvSpPr>
          <p:cNvPr id="3" name="Notes Placeholder 2"/>
          <p:cNvSpPr>
            <a:spLocks noGrp="1"/>
          </p:cNvSpPr>
          <p:nvPr>
            <p:ph type="body" idx="1"/>
          </p:nvPr>
        </p:nvSpPr>
        <p:spPr>
          <a:xfrm>
            <a:off x="679768" y="3758739"/>
            <a:ext cx="5438140" cy="5454074"/>
          </a:xfrm>
        </p:spPr>
        <p:txBody>
          <a:bodyPr/>
          <a:lstStyle/>
          <a:p>
            <a:r>
              <a:rPr lang="en-GB" b="1" dirty="0"/>
              <a:t>Focus of Slide - </a:t>
            </a:r>
            <a:r>
              <a:rPr lang="en-GB" b="0" dirty="0"/>
              <a:t>Empowering Children</a:t>
            </a:r>
          </a:p>
          <a:p>
            <a:r>
              <a:rPr lang="en-GB" b="1" dirty="0"/>
              <a:t>Context - </a:t>
            </a:r>
            <a:r>
              <a:rPr lang="en-GB" sz="1200" kern="1200" baseline="0" dirty="0">
                <a:solidFill>
                  <a:schemeClr val="tx1"/>
                </a:solidFill>
                <a:effectLst/>
                <a:latin typeface="+mn-lt"/>
                <a:ea typeface="+mn-ea"/>
                <a:cs typeface="+mn-cs"/>
              </a:rPr>
              <a:t> The Third principle – Empowering Children and young people means enhancing their capabilities as individuals so they are better able to take advantage of their rights, and to engage with, influence and hold accountable the people and organisations that affect their lives.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Children’s Rights should be seen as entitlements; they are not optional.</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a:t>
            </a:r>
          </a:p>
          <a:p>
            <a:endParaRPr lang="en-GB" sz="1200" kern="1200" baseline="0" dirty="0">
              <a:solidFill>
                <a:schemeClr val="tx1"/>
              </a:solidFill>
              <a:effectLst/>
              <a:latin typeface="+mn-lt"/>
              <a:ea typeface="+mn-ea"/>
              <a:cs typeface="+mn-cs"/>
            </a:endParaRPr>
          </a:p>
          <a:p>
            <a:r>
              <a:rPr lang="en-GB" sz="1200" b="1" kern="1200" baseline="0" dirty="0" err="1">
                <a:solidFill>
                  <a:schemeClr val="tx1"/>
                </a:solidFill>
                <a:effectLst/>
                <a:latin typeface="+mn-lt"/>
                <a:ea typeface="+mn-ea"/>
                <a:cs typeface="+mn-cs"/>
              </a:rPr>
              <a:t>Ffocws</a:t>
            </a:r>
            <a:r>
              <a:rPr lang="en-GB" sz="1200" b="1" kern="1200" baseline="0" dirty="0">
                <a:solidFill>
                  <a:schemeClr val="tx1"/>
                </a:solidFill>
                <a:effectLst/>
                <a:latin typeface="+mn-lt"/>
                <a:ea typeface="+mn-ea"/>
                <a:cs typeface="+mn-cs"/>
              </a:rPr>
              <a:t> y </a:t>
            </a:r>
            <a:r>
              <a:rPr lang="en-GB" sz="1200" b="1" kern="1200" baseline="0" dirty="0" err="1">
                <a:solidFill>
                  <a:schemeClr val="tx1"/>
                </a:solidFill>
                <a:effectLst/>
                <a:latin typeface="+mn-lt"/>
                <a:ea typeface="+mn-ea"/>
                <a:cs typeface="+mn-cs"/>
              </a:rPr>
              <a:t>Sleid</a:t>
            </a:r>
            <a:r>
              <a:rPr lang="en-GB" sz="1200" b="1" kern="1200" baseline="0" dirty="0">
                <a:solidFill>
                  <a:schemeClr val="tx1"/>
                </a:solidFill>
                <a:effectLst/>
                <a:latin typeface="+mn-lt"/>
                <a:ea typeface="+mn-ea"/>
                <a:cs typeface="+mn-cs"/>
              </a:rPr>
              <a:t> – </a:t>
            </a:r>
            <a:r>
              <a:rPr lang="en-GB" sz="1200" b="0" kern="1200" baseline="0" dirty="0" err="1">
                <a:solidFill>
                  <a:schemeClr val="tx1"/>
                </a:solidFill>
                <a:effectLst/>
                <a:latin typeface="+mn-lt"/>
                <a:ea typeface="+mn-ea"/>
                <a:cs typeface="+mn-cs"/>
              </a:rPr>
              <a:t>Grymuso</a:t>
            </a:r>
            <a:r>
              <a:rPr lang="en-GB" sz="1200" b="0" kern="1200" baseline="0" dirty="0">
                <a:solidFill>
                  <a:schemeClr val="tx1"/>
                </a:solidFill>
                <a:effectLst/>
                <a:latin typeface="+mn-lt"/>
                <a:ea typeface="+mn-ea"/>
                <a:cs typeface="+mn-cs"/>
              </a:rPr>
              <a:t> Plant</a:t>
            </a:r>
          </a:p>
          <a:p>
            <a:r>
              <a:rPr lang="en-GB" sz="1200" b="1" kern="1200" baseline="0" dirty="0" err="1">
                <a:solidFill>
                  <a:schemeClr val="tx1"/>
                </a:solidFill>
                <a:effectLst/>
                <a:latin typeface="+mn-lt"/>
                <a:ea typeface="+mn-ea"/>
                <a:cs typeface="+mn-cs"/>
              </a:rPr>
              <a:t>Cyd-destun</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Ystyr</a:t>
            </a:r>
            <a:r>
              <a:rPr lang="en-GB" sz="1200" b="0" kern="1200" baseline="0" dirty="0">
                <a:solidFill>
                  <a:schemeClr val="tx1"/>
                </a:solidFill>
                <a:effectLst/>
                <a:latin typeface="+mn-lt"/>
                <a:ea typeface="+mn-ea"/>
                <a:cs typeface="+mn-cs"/>
              </a:rPr>
              <a:t> y </a:t>
            </a:r>
            <a:r>
              <a:rPr lang="en-GB" sz="1200" b="0" kern="1200" baseline="0" dirty="0" err="1">
                <a:solidFill>
                  <a:schemeClr val="tx1"/>
                </a:solidFill>
                <a:effectLst/>
                <a:latin typeface="+mn-lt"/>
                <a:ea typeface="+mn-ea"/>
                <a:cs typeface="+mn-cs"/>
              </a:rPr>
              <a:t>drydedd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egwyddor</a:t>
            </a:r>
            <a:r>
              <a:rPr lang="en-GB" sz="1200" b="0" kern="1200" baseline="0" dirty="0">
                <a:solidFill>
                  <a:schemeClr val="tx1"/>
                </a:solidFill>
                <a:effectLst/>
                <a:latin typeface="+mn-lt"/>
                <a:ea typeface="+mn-ea"/>
                <a:cs typeface="+mn-cs"/>
              </a:rPr>
              <a:t> – </a:t>
            </a:r>
            <a:r>
              <a:rPr lang="en-GB" sz="1200" b="0" kern="1200" baseline="0" dirty="0" err="1">
                <a:solidFill>
                  <a:schemeClr val="tx1"/>
                </a:solidFill>
                <a:effectLst/>
                <a:latin typeface="+mn-lt"/>
                <a:ea typeface="+mn-ea"/>
                <a:cs typeface="+mn-cs"/>
              </a:rPr>
              <a:t>Grymuso</a:t>
            </a:r>
            <a:r>
              <a:rPr lang="en-GB" sz="1200" b="0" kern="1200" baseline="0" dirty="0">
                <a:solidFill>
                  <a:schemeClr val="tx1"/>
                </a:solidFill>
                <a:effectLst/>
                <a:latin typeface="+mn-lt"/>
                <a:ea typeface="+mn-ea"/>
                <a:cs typeface="+mn-cs"/>
              </a:rPr>
              <a:t> plant a </a:t>
            </a:r>
            <a:r>
              <a:rPr lang="en-GB" sz="1200" b="0" kern="1200" baseline="0" dirty="0" err="1">
                <a:solidFill>
                  <a:schemeClr val="tx1"/>
                </a:solidFill>
                <a:effectLst/>
                <a:latin typeface="+mn-lt"/>
                <a:ea typeface="+mn-ea"/>
                <a:cs typeface="+mn-cs"/>
              </a:rPr>
              <a:t>phobl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ifanc</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yw</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gwella’u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galluoedd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fel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unigolion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mwyn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iddyn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nhw</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fod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mewn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sefyllfa</a:t>
            </a:r>
            <a:r>
              <a:rPr lang="en-GB" sz="1200" b="0" kern="1200" baseline="0" dirty="0">
                <a:solidFill>
                  <a:schemeClr val="tx1"/>
                </a:solidFill>
                <a:effectLst/>
                <a:latin typeface="+mn-lt"/>
                <a:ea typeface="+mn-ea"/>
                <a:cs typeface="+mn-cs"/>
              </a:rPr>
              <a:t> well </a:t>
            </a:r>
            <a:r>
              <a:rPr lang="en-GB" sz="1200" b="0" kern="1200" baseline="0" dirty="0" err="1">
                <a:solidFill>
                  <a:schemeClr val="tx1"/>
                </a:solidFill>
                <a:effectLst/>
                <a:latin typeface="+mn-lt"/>
                <a:ea typeface="+mn-ea"/>
                <a:cs typeface="+mn-cs"/>
              </a:rPr>
              <a:t>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fanteisio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hawliau</a:t>
            </a:r>
            <a:r>
              <a:rPr lang="en-GB" sz="1200" b="0" kern="1200" baseline="0" dirty="0">
                <a:solidFill>
                  <a:schemeClr val="tx1"/>
                </a:solidFill>
                <a:effectLst/>
                <a:latin typeface="+mn-lt"/>
                <a:ea typeface="+mn-ea"/>
                <a:cs typeface="+mn-cs"/>
              </a:rPr>
              <a:t>, ac </a:t>
            </a:r>
            <a:r>
              <a:rPr lang="en-GB" sz="1200" b="0" kern="1200" baseline="0" dirty="0" err="1">
                <a:solidFill>
                  <a:schemeClr val="tx1"/>
                </a:solidFill>
                <a:effectLst/>
                <a:latin typeface="+mn-lt"/>
                <a:ea typeface="+mn-ea"/>
                <a:cs typeface="+mn-cs"/>
              </a:rPr>
              <a:t>ymgysylltu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â’r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bobl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sefydliadau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sy’n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effeithio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bywydau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dylanwadu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arnynt</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galw</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gyfrif</a:t>
            </a:r>
            <a:r>
              <a:rPr lang="en-GB" sz="1200" b="0" kern="1200" baseline="0" dirty="0">
                <a:solidFill>
                  <a:schemeClr val="tx1"/>
                </a:solidFill>
                <a:effectLst/>
                <a:latin typeface="+mn-lt"/>
                <a:ea typeface="+mn-ea"/>
                <a:cs typeface="+mn-cs"/>
              </a:rPr>
              <a:t>.</a:t>
            </a:r>
          </a:p>
          <a:p>
            <a:endParaRPr lang="en-GB" sz="1200" b="0" kern="1200" baseline="0" dirty="0">
              <a:solidFill>
                <a:schemeClr val="tx1"/>
              </a:solidFill>
              <a:effectLst/>
              <a:latin typeface="+mn-lt"/>
              <a:ea typeface="+mn-ea"/>
              <a:cs typeface="+mn-cs"/>
            </a:endParaRPr>
          </a:p>
          <a:p>
            <a:r>
              <a:rPr lang="en-GB" sz="1200" b="0" kern="1200" baseline="0" dirty="0" err="1">
                <a:solidFill>
                  <a:schemeClr val="tx1"/>
                </a:solidFill>
                <a:effectLst/>
                <a:latin typeface="+mn-lt"/>
                <a:ea typeface="+mn-ea"/>
                <a:cs typeface="+mn-cs"/>
              </a:rPr>
              <a:t>Dylai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Hawliau</a:t>
            </a:r>
            <a:r>
              <a:rPr lang="en-GB" sz="1200" b="0" kern="1200" baseline="0" dirty="0">
                <a:solidFill>
                  <a:schemeClr val="tx1"/>
                </a:solidFill>
                <a:effectLst/>
                <a:latin typeface="+mn-lt"/>
                <a:ea typeface="+mn-ea"/>
                <a:cs typeface="+mn-cs"/>
              </a:rPr>
              <a:t> Plant </a:t>
            </a:r>
            <a:r>
              <a:rPr lang="en-GB" sz="1200" b="0" kern="1200" baseline="0" dirty="0" err="1">
                <a:solidFill>
                  <a:schemeClr val="tx1"/>
                </a:solidFill>
                <a:effectLst/>
                <a:latin typeface="+mn-lt"/>
                <a:ea typeface="+mn-ea"/>
                <a:cs typeface="+mn-cs"/>
              </a:rPr>
              <a:t>gael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gweld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fel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pethau</a:t>
            </a:r>
            <a:r>
              <a:rPr lang="en-GB" sz="1200" b="0" kern="1200" baseline="0" dirty="0">
                <a:solidFill>
                  <a:schemeClr val="tx1"/>
                </a:solidFill>
                <a:effectLst/>
                <a:latin typeface="+mn-lt"/>
                <a:ea typeface="+mn-ea"/>
                <a:cs typeface="+mn-cs"/>
              </a:rPr>
              <a:t> y </a:t>
            </a:r>
            <a:r>
              <a:rPr lang="en-GB" sz="1200" b="0" kern="1200" baseline="0" dirty="0" err="1">
                <a:solidFill>
                  <a:schemeClr val="tx1"/>
                </a:solidFill>
                <a:effectLst/>
                <a:latin typeface="+mn-lt"/>
                <a:ea typeface="+mn-ea"/>
                <a:cs typeface="+mn-cs"/>
              </a:rPr>
              <a:t>dylid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derbyn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nid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rhywbeth</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dewisol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mohonyn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nhw</a:t>
            </a:r>
            <a:r>
              <a:rPr lang="en-GB" sz="1200" b="0" kern="1200" baseline="0" dirty="0">
                <a:solidFill>
                  <a:schemeClr val="tx1"/>
                </a:solidFill>
                <a:effectLst/>
                <a:latin typeface="+mn-lt"/>
                <a:ea typeface="+mn-ea"/>
                <a:cs typeface="+mn-cs"/>
              </a:rPr>
              <a:t>. </a:t>
            </a:r>
            <a:endParaRPr lang="en-GB" sz="1200" b="1" kern="1200" baseline="0" dirty="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429111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5554A7-BC5C-468E-BE00-62B95ABE0873}" type="datetimeFigureOut">
              <a:rPr lang="en-GB" smtClean="0"/>
              <a:pPr/>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9D164-F679-44E0-B666-C8A57C414879}" type="slidenum">
              <a:rPr lang="en-GB" smtClean="0"/>
              <a:pPr/>
              <a:t>‹#›</a:t>
            </a:fld>
            <a:endParaRPr lang="en-GB"/>
          </a:p>
        </p:txBody>
      </p:sp>
    </p:spTree>
    <p:extLst>
      <p:ext uri="{BB962C8B-B14F-4D97-AF65-F5344CB8AC3E}">
        <p14:creationId xmlns:p14="http://schemas.microsoft.com/office/powerpoint/2010/main" val="374846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5554A7-BC5C-468E-BE00-62B95ABE0873}" type="datetimeFigureOut">
              <a:rPr lang="en-GB" smtClean="0"/>
              <a:pPr/>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9D164-F679-44E0-B666-C8A57C414879}" type="slidenum">
              <a:rPr lang="en-GB" smtClean="0"/>
              <a:pPr/>
              <a:t>‹#›</a:t>
            </a:fld>
            <a:endParaRPr lang="en-GB"/>
          </a:p>
        </p:txBody>
      </p:sp>
    </p:spTree>
    <p:extLst>
      <p:ext uri="{BB962C8B-B14F-4D97-AF65-F5344CB8AC3E}">
        <p14:creationId xmlns:p14="http://schemas.microsoft.com/office/powerpoint/2010/main" val="113690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5554A7-BC5C-468E-BE00-62B95ABE0873}" type="datetimeFigureOut">
              <a:rPr lang="en-GB" smtClean="0"/>
              <a:pPr/>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9D164-F679-44E0-B666-C8A57C414879}" type="slidenum">
              <a:rPr lang="en-GB" smtClean="0"/>
              <a:pPr/>
              <a:t>‹#›</a:t>
            </a:fld>
            <a:endParaRPr lang="en-GB"/>
          </a:p>
        </p:txBody>
      </p:sp>
    </p:spTree>
    <p:extLst>
      <p:ext uri="{BB962C8B-B14F-4D97-AF65-F5344CB8AC3E}">
        <p14:creationId xmlns:p14="http://schemas.microsoft.com/office/powerpoint/2010/main" val="110294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22" name="Shape 22"/>
          <p:cNvSpPr>
            <a:spLocks noGrp="1"/>
          </p:cNvSpPr>
          <p:nvPr>
            <p:ph type="body" idx="1"/>
          </p:nvPr>
        </p:nvSpPr>
        <p:spPr>
          <a:xfrm>
            <a:off x="266932" y="1331366"/>
            <a:ext cx="5590193" cy="4845598"/>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grpSp>
        <p:nvGrpSpPr>
          <p:cNvPr id="26" name="Group 26"/>
          <p:cNvGrpSpPr/>
          <p:nvPr/>
        </p:nvGrpSpPr>
        <p:grpSpPr>
          <a:xfrm>
            <a:off x="266929" y="0"/>
            <a:ext cx="11925072" cy="1331368"/>
            <a:chOff x="0" y="0"/>
            <a:chExt cx="8943802" cy="1331366"/>
          </a:xfrm>
        </p:grpSpPr>
        <p:pic>
          <p:nvPicPr>
            <p:cNvPr id="24" name="image1.png"/>
            <p:cNvPicPr/>
            <p:nvPr/>
          </p:nvPicPr>
          <p:blipFill>
            <a:blip r:embed="rId2" cstate="print">
              <a:extLst/>
            </a:blip>
            <a:srcRect r="15548" b="38631"/>
            <a:stretch>
              <a:fillRect/>
            </a:stretch>
          </p:blipFill>
          <p:spPr>
            <a:xfrm>
              <a:off x="-1" y="226837"/>
              <a:ext cx="5827137" cy="687563"/>
            </a:xfrm>
            <a:prstGeom prst="rect">
              <a:avLst/>
            </a:prstGeom>
            <a:ln w="12700" cap="flat">
              <a:noFill/>
              <a:miter lim="400000"/>
            </a:ln>
            <a:effectLst/>
          </p:spPr>
        </p:pic>
        <p:pic>
          <p:nvPicPr>
            <p:cNvPr id="25" name="image2.jpg"/>
            <p:cNvPicPr/>
            <p:nvPr/>
          </p:nvPicPr>
          <p:blipFill>
            <a:blip r:embed="rId3" cstate="print">
              <a:extLst/>
            </a:blip>
            <a:srcRect l="16392" t="9297" r="17879" b="13347"/>
            <a:stretch>
              <a:fillRect/>
            </a:stretch>
          </p:blipFill>
          <p:spPr>
            <a:xfrm>
              <a:off x="7343602" y="0"/>
              <a:ext cx="1600201" cy="1331368"/>
            </a:xfrm>
            <a:prstGeom prst="rect">
              <a:avLst/>
            </a:prstGeom>
            <a:ln w="12700" cap="flat">
              <a:noFill/>
              <a:miter lim="400000"/>
            </a:ln>
            <a:effectLst/>
          </p:spPr>
        </p:pic>
      </p:grpSp>
    </p:spTree>
    <p:extLst>
      <p:ext uri="{BB962C8B-B14F-4D97-AF65-F5344CB8AC3E}">
        <p14:creationId xmlns:p14="http://schemas.microsoft.com/office/powerpoint/2010/main" val="36731871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932" y="1331367"/>
            <a:ext cx="5590193" cy="48455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50797" y="1331367"/>
            <a:ext cx="5726129" cy="4845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F6F5E0-BAA0-4677-A32C-D834D31365FE}" type="datetimeFigureOut">
              <a:rPr lang="en-GB" smtClean="0"/>
              <a:pPr/>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0EDCD2-FA09-4CA8-8D55-609EC1077AC0}" type="slidenum">
              <a:rPr lang="en-GB" smtClean="0"/>
              <a:pPr/>
              <a:t>‹#›</a:t>
            </a:fld>
            <a:endParaRPr lang="en-GB"/>
          </a:p>
        </p:txBody>
      </p:sp>
      <p:grpSp>
        <p:nvGrpSpPr>
          <p:cNvPr id="9" name="Group 8"/>
          <p:cNvGrpSpPr/>
          <p:nvPr userDrawn="1"/>
        </p:nvGrpSpPr>
        <p:grpSpPr>
          <a:xfrm>
            <a:off x="266931" y="1"/>
            <a:ext cx="11925069" cy="1331367"/>
            <a:chOff x="200198" y="0"/>
            <a:chExt cx="8943802" cy="1331367"/>
          </a:xfrm>
        </p:grpSpPr>
        <p:pic>
          <p:nvPicPr>
            <p:cNvPr id="10" name="Picture 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548" b="38631"/>
            <a:stretch/>
          </p:blipFill>
          <p:spPr bwMode="auto">
            <a:xfrm>
              <a:off x="200198" y="226837"/>
              <a:ext cx="5827135" cy="6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6392" t="9297" r="17879" b="13348"/>
            <a:stretch/>
          </p:blipFill>
          <p:spPr>
            <a:xfrm>
              <a:off x="7543800" y="0"/>
              <a:ext cx="1600200" cy="1331367"/>
            </a:xfrm>
            <a:prstGeom prst="rect">
              <a:avLst/>
            </a:prstGeom>
          </p:spPr>
        </p:pic>
      </p:grpSp>
    </p:spTree>
    <p:extLst>
      <p:ext uri="{BB962C8B-B14F-4D97-AF65-F5344CB8AC3E}">
        <p14:creationId xmlns:p14="http://schemas.microsoft.com/office/powerpoint/2010/main" val="3592660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932" y="1331367"/>
            <a:ext cx="5590193" cy="48455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50797" y="1331367"/>
            <a:ext cx="5726129" cy="4845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F6F5E0-BAA0-4677-A32C-D834D31365FE}" type="datetimeFigureOut">
              <a:rPr lang="en-GB" smtClean="0"/>
              <a:pPr/>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0EDCD2-FA09-4CA8-8D55-609EC1077AC0}" type="slidenum">
              <a:rPr lang="en-GB" smtClean="0"/>
              <a:pPr/>
              <a:t>‹#›</a:t>
            </a:fld>
            <a:endParaRPr lang="en-GB"/>
          </a:p>
        </p:txBody>
      </p:sp>
      <p:grpSp>
        <p:nvGrpSpPr>
          <p:cNvPr id="9" name="Group 8"/>
          <p:cNvGrpSpPr/>
          <p:nvPr userDrawn="1"/>
        </p:nvGrpSpPr>
        <p:grpSpPr>
          <a:xfrm>
            <a:off x="266931" y="1"/>
            <a:ext cx="11925069" cy="1331367"/>
            <a:chOff x="200198" y="0"/>
            <a:chExt cx="8943802" cy="1331367"/>
          </a:xfrm>
        </p:grpSpPr>
        <p:pic>
          <p:nvPicPr>
            <p:cNvPr id="10" name="Picture 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548" b="38631"/>
            <a:stretch/>
          </p:blipFill>
          <p:spPr bwMode="auto">
            <a:xfrm>
              <a:off x="200198" y="226837"/>
              <a:ext cx="5827135" cy="6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6392" t="9297" r="17879" b="13348"/>
            <a:stretch/>
          </p:blipFill>
          <p:spPr>
            <a:xfrm>
              <a:off x="7543800" y="0"/>
              <a:ext cx="1600200" cy="1331367"/>
            </a:xfrm>
            <a:prstGeom prst="rect">
              <a:avLst/>
            </a:prstGeom>
          </p:spPr>
        </p:pic>
      </p:grpSp>
    </p:spTree>
    <p:extLst>
      <p:ext uri="{BB962C8B-B14F-4D97-AF65-F5344CB8AC3E}">
        <p14:creationId xmlns:p14="http://schemas.microsoft.com/office/powerpoint/2010/main" val="366688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932" y="1331367"/>
            <a:ext cx="5590193" cy="48455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50797" y="1331367"/>
            <a:ext cx="5726129" cy="4845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F6F5E0-BAA0-4677-A32C-D834D31365FE}" type="datetimeFigureOut">
              <a:rPr lang="en-GB" smtClean="0"/>
              <a:pPr/>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0EDCD2-FA09-4CA8-8D55-609EC1077AC0}" type="slidenum">
              <a:rPr lang="en-GB" smtClean="0"/>
              <a:pPr/>
              <a:t>‹#›</a:t>
            </a:fld>
            <a:endParaRPr lang="en-GB"/>
          </a:p>
        </p:txBody>
      </p:sp>
      <p:grpSp>
        <p:nvGrpSpPr>
          <p:cNvPr id="9" name="Group 8"/>
          <p:cNvGrpSpPr/>
          <p:nvPr userDrawn="1"/>
        </p:nvGrpSpPr>
        <p:grpSpPr>
          <a:xfrm>
            <a:off x="266931" y="1"/>
            <a:ext cx="11925069" cy="1331367"/>
            <a:chOff x="200198" y="0"/>
            <a:chExt cx="8943802" cy="1331367"/>
          </a:xfrm>
        </p:grpSpPr>
        <p:pic>
          <p:nvPicPr>
            <p:cNvPr id="10" name="Picture 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548" b="38631"/>
            <a:stretch/>
          </p:blipFill>
          <p:spPr bwMode="auto">
            <a:xfrm>
              <a:off x="200198" y="226837"/>
              <a:ext cx="5827135" cy="6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6392" t="9297" r="17879" b="13348"/>
            <a:stretch/>
          </p:blipFill>
          <p:spPr>
            <a:xfrm>
              <a:off x="7543800" y="0"/>
              <a:ext cx="1600200" cy="1331367"/>
            </a:xfrm>
            <a:prstGeom prst="rect">
              <a:avLst/>
            </a:prstGeom>
          </p:spPr>
        </p:pic>
      </p:grpSp>
    </p:spTree>
    <p:extLst>
      <p:ext uri="{BB962C8B-B14F-4D97-AF65-F5344CB8AC3E}">
        <p14:creationId xmlns:p14="http://schemas.microsoft.com/office/powerpoint/2010/main" val="51832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5554A7-BC5C-468E-BE00-62B95ABE0873}" type="datetimeFigureOut">
              <a:rPr lang="en-GB" smtClean="0"/>
              <a:pPr/>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9D164-F679-44E0-B666-C8A57C414879}" type="slidenum">
              <a:rPr lang="en-GB" smtClean="0"/>
              <a:pPr/>
              <a:t>‹#›</a:t>
            </a:fld>
            <a:endParaRPr lang="en-GB"/>
          </a:p>
        </p:txBody>
      </p:sp>
    </p:spTree>
    <p:extLst>
      <p:ext uri="{BB962C8B-B14F-4D97-AF65-F5344CB8AC3E}">
        <p14:creationId xmlns:p14="http://schemas.microsoft.com/office/powerpoint/2010/main" val="301716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5554A7-BC5C-468E-BE00-62B95ABE0873}" type="datetimeFigureOut">
              <a:rPr lang="en-GB" smtClean="0"/>
              <a:pPr/>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9D164-F679-44E0-B666-C8A57C414879}" type="slidenum">
              <a:rPr lang="en-GB" smtClean="0"/>
              <a:pPr/>
              <a:t>‹#›</a:t>
            </a:fld>
            <a:endParaRPr lang="en-GB"/>
          </a:p>
        </p:txBody>
      </p:sp>
    </p:spTree>
    <p:extLst>
      <p:ext uri="{BB962C8B-B14F-4D97-AF65-F5344CB8AC3E}">
        <p14:creationId xmlns:p14="http://schemas.microsoft.com/office/powerpoint/2010/main" val="93258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5554A7-BC5C-468E-BE00-62B95ABE0873}" type="datetimeFigureOut">
              <a:rPr lang="en-GB" smtClean="0"/>
              <a:pPr/>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59D164-F679-44E0-B666-C8A57C414879}" type="slidenum">
              <a:rPr lang="en-GB" smtClean="0"/>
              <a:pPr/>
              <a:t>‹#›</a:t>
            </a:fld>
            <a:endParaRPr lang="en-GB"/>
          </a:p>
        </p:txBody>
      </p:sp>
    </p:spTree>
    <p:extLst>
      <p:ext uri="{BB962C8B-B14F-4D97-AF65-F5344CB8AC3E}">
        <p14:creationId xmlns:p14="http://schemas.microsoft.com/office/powerpoint/2010/main" val="283033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5554A7-BC5C-468E-BE00-62B95ABE0873}" type="datetimeFigureOut">
              <a:rPr lang="en-GB" smtClean="0"/>
              <a:pPr/>
              <a:t>13/09/2018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59D164-F679-44E0-B666-C8A57C414879}" type="slidenum">
              <a:rPr lang="en-GB" smtClean="0"/>
              <a:pPr/>
              <a:t>‹#›</a:t>
            </a:fld>
            <a:endParaRPr lang="en-GB"/>
          </a:p>
        </p:txBody>
      </p:sp>
    </p:spTree>
    <p:extLst>
      <p:ext uri="{BB962C8B-B14F-4D97-AF65-F5344CB8AC3E}">
        <p14:creationId xmlns:p14="http://schemas.microsoft.com/office/powerpoint/2010/main" val="285469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5554A7-BC5C-468E-BE00-62B95ABE0873}" type="datetimeFigureOut">
              <a:rPr lang="en-GB" smtClean="0"/>
              <a:pPr/>
              <a:t>13/09/2018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59D164-F679-44E0-B666-C8A57C414879}" type="slidenum">
              <a:rPr lang="en-GB" smtClean="0"/>
              <a:pPr/>
              <a:t>‹#›</a:t>
            </a:fld>
            <a:endParaRPr lang="en-GB"/>
          </a:p>
        </p:txBody>
      </p:sp>
    </p:spTree>
    <p:extLst>
      <p:ext uri="{BB962C8B-B14F-4D97-AF65-F5344CB8AC3E}">
        <p14:creationId xmlns:p14="http://schemas.microsoft.com/office/powerpoint/2010/main" val="412169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554A7-BC5C-468E-BE00-62B95ABE0873}" type="datetimeFigureOut">
              <a:rPr lang="en-GB" smtClean="0"/>
              <a:pPr/>
              <a:t>13/09/2018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59D164-F679-44E0-B666-C8A57C414879}" type="slidenum">
              <a:rPr lang="en-GB" smtClean="0"/>
              <a:pPr/>
              <a:t>‹#›</a:t>
            </a:fld>
            <a:endParaRPr lang="en-GB"/>
          </a:p>
        </p:txBody>
      </p:sp>
    </p:spTree>
    <p:extLst>
      <p:ext uri="{BB962C8B-B14F-4D97-AF65-F5344CB8AC3E}">
        <p14:creationId xmlns:p14="http://schemas.microsoft.com/office/powerpoint/2010/main" val="132396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5554A7-BC5C-468E-BE00-62B95ABE0873}" type="datetimeFigureOut">
              <a:rPr lang="en-GB" smtClean="0"/>
              <a:pPr/>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59D164-F679-44E0-B666-C8A57C414879}" type="slidenum">
              <a:rPr lang="en-GB" smtClean="0"/>
              <a:pPr/>
              <a:t>‹#›</a:t>
            </a:fld>
            <a:endParaRPr lang="en-GB"/>
          </a:p>
        </p:txBody>
      </p:sp>
    </p:spTree>
    <p:extLst>
      <p:ext uri="{BB962C8B-B14F-4D97-AF65-F5344CB8AC3E}">
        <p14:creationId xmlns:p14="http://schemas.microsoft.com/office/powerpoint/2010/main" val="401560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5554A7-BC5C-468E-BE00-62B95ABE0873}" type="datetimeFigureOut">
              <a:rPr lang="en-GB" smtClean="0"/>
              <a:pPr/>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59D164-F679-44E0-B666-C8A57C414879}" type="slidenum">
              <a:rPr lang="en-GB" smtClean="0"/>
              <a:pPr/>
              <a:t>‹#›</a:t>
            </a:fld>
            <a:endParaRPr lang="en-GB"/>
          </a:p>
        </p:txBody>
      </p:sp>
    </p:spTree>
    <p:extLst>
      <p:ext uri="{BB962C8B-B14F-4D97-AF65-F5344CB8AC3E}">
        <p14:creationId xmlns:p14="http://schemas.microsoft.com/office/powerpoint/2010/main" val="391701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554A7-BC5C-468E-BE00-62B95ABE0873}" type="datetimeFigureOut">
              <a:rPr lang="en-GB" smtClean="0"/>
              <a:pPr/>
              <a:t>13/09/2018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9D164-F679-44E0-B666-C8A57C414879}" type="slidenum">
              <a:rPr lang="en-GB" smtClean="0"/>
              <a:pPr/>
              <a:t>‹#›</a:t>
            </a:fld>
            <a:endParaRPr lang="en-GB"/>
          </a:p>
        </p:txBody>
      </p:sp>
    </p:spTree>
    <p:extLst>
      <p:ext uri="{BB962C8B-B14F-4D97-AF65-F5344CB8AC3E}">
        <p14:creationId xmlns:p14="http://schemas.microsoft.com/office/powerpoint/2010/main" val="966445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96fjdcN8l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www.youtube.com/watch?v=PhMVzWh0t5o"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fn0YiPzsppc"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s://www.youtube.com/watch?v=q2LqLiIlyNw"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hildcomwales.org.uk/wp-content/uploads/2017/04/The-Right-Way.pdf"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www.complantcymru.org.uk/y-ffordd-gywir-2/"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tiff"/><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post@childcomwales.org.uk"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www.complantcymru.org.uk/" TargetMode="External"/><Relationship Id="rId4" Type="http://schemas.openxmlformats.org/officeDocument/2006/relationships/hyperlink" Target="https://www.facebook.com/childcomwal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1563932" y="1873628"/>
            <a:ext cx="7829550" cy="2678022"/>
          </a:xfrm>
          <a:prstGeom prst="rect">
            <a:avLst/>
          </a:prstGeom>
        </p:spPr>
        <p:txBody>
          <a:bodyPr>
            <a:normAutofit fontScale="90000"/>
          </a:bodyPr>
          <a:lstStyle/>
          <a:p>
            <a:br>
              <a:rPr sz="2160" dirty="0"/>
            </a:br>
            <a:br>
              <a:rPr sz="2160" dirty="0"/>
            </a:br>
            <a:br>
              <a:rPr sz="2160" dirty="0"/>
            </a:br>
            <a:br>
              <a:rPr sz="2160" dirty="0"/>
            </a:br>
            <a:br>
              <a:rPr sz="2160" dirty="0"/>
            </a:br>
            <a:br>
              <a:rPr sz="2160" dirty="0"/>
            </a:br>
            <a:br>
              <a:rPr sz="2160" dirty="0"/>
            </a:br>
            <a:br>
              <a:rPr lang="en-GB" sz="2160" dirty="0"/>
            </a:br>
            <a:br>
              <a:rPr lang="en-GB" sz="2160" dirty="0"/>
            </a:br>
            <a:br>
              <a:rPr lang="en-GB" sz="3600" b="1" dirty="0">
                <a:solidFill>
                  <a:srgbClr val="E5387D"/>
                </a:solidFill>
              </a:rPr>
            </a:br>
            <a:br>
              <a:rPr lang="en-GB" sz="3600" b="1" dirty="0">
                <a:solidFill>
                  <a:srgbClr val="E5387D"/>
                </a:solidFill>
              </a:rPr>
            </a:br>
            <a:br>
              <a:rPr lang="en-GB" sz="3600" dirty="0"/>
            </a:br>
            <a:br>
              <a:rPr lang="en-GB" sz="800" dirty="0"/>
            </a:br>
            <a:br>
              <a:rPr lang="en-GB" sz="800" dirty="0"/>
            </a:br>
            <a:br>
              <a:rPr sz="840" b="1" dirty="0"/>
            </a:br>
            <a:endParaRPr sz="840" b="1" dirty="0"/>
          </a:p>
        </p:txBody>
      </p:sp>
      <p:sp>
        <p:nvSpPr>
          <p:cNvPr id="56" name="Shape 56"/>
          <p:cNvSpPr>
            <a:spLocks noGrp="1"/>
          </p:cNvSpPr>
          <p:nvPr>
            <p:ph type="body" idx="1"/>
          </p:nvPr>
        </p:nvSpPr>
        <p:spPr>
          <a:xfrm>
            <a:off x="6228146" y="4100190"/>
            <a:ext cx="5113126" cy="2198659"/>
          </a:xfrm>
          <a:prstGeom prst="rect">
            <a:avLst/>
          </a:prstGeom>
        </p:spPr>
        <p:txBody>
          <a:bodyPr>
            <a:normAutofit fontScale="92500" lnSpcReduction="20000"/>
          </a:bodyPr>
          <a:lstStyle/>
          <a:p>
            <a:pPr lvl="0">
              <a:defRPr sz="1800"/>
            </a:pPr>
            <a:endParaRPr sz="2000" dirty="0"/>
          </a:p>
          <a:p>
            <a:pPr algn="r">
              <a:spcBef>
                <a:spcPts val="1400"/>
              </a:spcBef>
              <a:defRPr sz="1800"/>
            </a:pPr>
            <a:endParaRPr lang="en-GB" sz="2000" dirty="0"/>
          </a:p>
          <a:p>
            <a:pPr algn="r">
              <a:spcBef>
                <a:spcPts val="1400"/>
              </a:spcBef>
              <a:defRPr sz="1800"/>
            </a:pPr>
            <a:endParaRPr lang="en-GB" sz="2800" dirty="0"/>
          </a:p>
          <a:p>
            <a:pPr algn="r">
              <a:spcBef>
                <a:spcPts val="1400"/>
              </a:spcBef>
              <a:defRPr sz="1800"/>
            </a:pPr>
            <a:r>
              <a:rPr sz="2800" dirty="0" err="1">
                <a:solidFill>
                  <a:srgbClr val="DE0058"/>
                </a:solidFill>
              </a:rPr>
              <a:t>Comisiynydd</a:t>
            </a:r>
            <a:r>
              <a:rPr sz="2800" dirty="0">
                <a:solidFill>
                  <a:srgbClr val="DE0058"/>
                </a:solidFill>
              </a:rPr>
              <a:t> Plant Cymru</a:t>
            </a:r>
            <a:endParaRPr lang="en-GB" sz="2800" dirty="0">
              <a:solidFill>
                <a:srgbClr val="DE0058"/>
              </a:solidFill>
            </a:endParaRPr>
          </a:p>
          <a:p>
            <a:pPr algn="r">
              <a:spcBef>
                <a:spcPts val="1400"/>
              </a:spcBef>
              <a:defRPr sz="1800"/>
            </a:pPr>
            <a:r>
              <a:rPr lang="en-GB" sz="2800" dirty="0"/>
              <a:t>Children’s Commissioner for Wales</a:t>
            </a:r>
            <a:r>
              <a:rPr sz="2800" dirty="0"/>
              <a:t> </a:t>
            </a:r>
          </a:p>
        </p:txBody>
      </p:sp>
      <p:pic>
        <p:nvPicPr>
          <p:cNvPr id="57" name="image2.jpg"/>
          <p:cNvPicPr/>
          <p:nvPr/>
        </p:nvPicPr>
        <p:blipFill>
          <a:blip r:embed="rId3" cstate="print">
            <a:extLst/>
          </a:blip>
          <a:srcRect l="16392" t="9297" r="17879" b="13347"/>
          <a:stretch>
            <a:fillRect/>
          </a:stretch>
        </p:blipFill>
        <p:spPr>
          <a:xfrm>
            <a:off x="8784709" y="355922"/>
            <a:ext cx="2551813" cy="1950892"/>
          </a:xfrm>
          <a:prstGeom prst="rect">
            <a:avLst/>
          </a:prstGeom>
          <a:ln w="12700">
            <a:miter lim="400000"/>
          </a:ln>
        </p:spPr>
      </p:pic>
      <p:sp>
        <p:nvSpPr>
          <p:cNvPr id="3" name="TextBox 2"/>
          <p:cNvSpPr txBox="1"/>
          <p:nvPr/>
        </p:nvSpPr>
        <p:spPr>
          <a:xfrm>
            <a:off x="966774" y="2103121"/>
            <a:ext cx="10369748" cy="1754326"/>
          </a:xfrm>
          <a:prstGeom prst="rect">
            <a:avLst/>
          </a:prstGeom>
          <a:noFill/>
        </p:spPr>
        <p:txBody>
          <a:bodyPr wrap="square" rtlCol="0">
            <a:spAutoFit/>
          </a:bodyPr>
          <a:lstStyle/>
          <a:p>
            <a:r>
              <a:rPr lang="en-GB" sz="3600" b="1" dirty="0">
                <a:solidFill>
                  <a:srgbClr val="D0004B"/>
                </a:solidFill>
              </a:rPr>
              <a:t>Y </a:t>
            </a:r>
            <a:r>
              <a:rPr lang="en-GB" sz="3600" b="1" dirty="0" err="1">
                <a:solidFill>
                  <a:srgbClr val="D0004B"/>
                </a:solidFill>
              </a:rPr>
              <a:t>Ffordd</a:t>
            </a:r>
            <a:r>
              <a:rPr lang="en-GB" sz="3600" b="1" dirty="0">
                <a:solidFill>
                  <a:srgbClr val="D0004B"/>
                </a:solidFill>
              </a:rPr>
              <a:t> </a:t>
            </a:r>
            <a:r>
              <a:rPr lang="en-GB" sz="3600" b="1" dirty="0" err="1">
                <a:solidFill>
                  <a:srgbClr val="D0004B"/>
                </a:solidFill>
              </a:rPr>
              <a:t>Gywir</a:t>
            </a:r>
            <a:r>
              <a:rPr lang="en-GB" sz="3600" b="1" dirty="0">
                <a:solidFill>
                  <a:srgbClr val="D0004B"/>
                </a:solidFill>
              </a:rPr>
              <a:t>: Dull </a:t>
            </a:r>
            <a:r>
              <a:rPr lang="en-GB" sz="3600" b="1" dirty="0" err="1">
                <a:solidFill>
                  <a:srgbClr val="D0004B"/>
                </a:solidFill>
              </a:rPr>
              <a:t>Gweithredu</a:t>
            </a:r>
            <a:r>
              <a:rPr lang="en-GB" sz="3600" b="1" dirty="0">
                <a:solidFill>
                  <a:srgbClr val="D0004B"/>
                </a:solidFill>
              </a:rPr>
              <a:t> </a:t>
            </a:r>
            <a:r>
              <a:rPr lang="en-GB" sz="3600" b="1" dirty="0" err="1">
                <a:solidFill>
                  <a:srgbClr val="D0004B"/>
                </a:solidFill>
              </a:rPr>
              <a:t>seiliedig</a:t>
            </a:r>
            <a:r>
              <a:rPr lang="en-GB" sz="3600" b="1" dirty="0">
                <a:solidFill>
                  <a:srgbClr val="D0004B"/>
                </a:solidFill>
              </a:rPr>
              <a:t> </a:t>
            </a:r>
            <a:r>
              <a:rPr lang="en-GB" sz="3600" b="1" dirty="0" err="1">
                <a:solidFill>
                  <a:srgbClr val="D0004B"/>
                </a:solidFill>
              </a:rPr>
              <a:t>ar</a:t>
            </a:r>
            <a:r>
              <a:rPr lang="en-GB" sz="3600" b="1" dirty="0">
                <a:solidFill>
                  <a:srgbClr val="D0004B"/>
                </a:solidFill>
              </a:rPr>
              <a:t> </a:t>
            </a:r>
            <a:r>
              <a:rPr lang="en-GB" sz="3600" b="1" dirty="0" err="1">
                <a:solidFill>
                  <a:srgbClr val="D0004B"/>
                </a:solidFill>
              </a:rPr>
              <a:t>Hawliau</a:t>
            </a:r>
            <a:r>
              <a:rPr lang="en-GB" sz="3600" b="1" dirty="0">
                <a:solidFill>
                  <a:srgbClr val="D0004B"/>
                </a:solidFill>
              </a:rPr>
              <a:t> Plant </a:t>
            </a:r>
            <a:r>
              <a:rPr lang="en-GB" sz="3600" b="1" dirty="0" err="1">
                <a:solidFill>
                  <a:srgbClr val="D0004B"/>
                </a:solidFill>
              </a:rPr>
              <a:t>yng</a:t>
            </a:r>
            <a:r>
              <a:rPr lang="en-GB" sz="3600" b="1" dirty="0">
                <a:solidFill>
                  <a:srgbClr val="D0004B"/>
                </a:solidFill>
              </a:rPr>
              <a:t> </a:t>
            </a:r>
            <a:r>
              <a:rPr lang="en-GB" sz="3600" b="1" dirty="0" err="1">
                <a:solidFill>
                  <a:srgbClr val="D0004B"/>
                </a:solidFill>
              </a:rPr>
              <a:t>Nghymru</a:t>
            </a:r>
            <a:endParaRPr lang="en-GB" sz="3600" b="1" dirty="0">
              <a:solidFill>
                <a:srgbClr val="D0004B"/>
              </a:solidFill>
            </a:endParaRPr>
          </a:p>
          <a:p>
            <a:r>
              <a:rPr lang="en-GB" sz="3600" dirty="0"/>
              <a:t>The Right Way: A Children’s Rights Approach in Wales</a:t>
            </a:r>
          </a:p>
        </p:txBody>
      </p:sp>
    </p:spTree>
    <p:extLst>
      <p:ext uri="{BB962C8B-B14F-4D97-AF65-F5344CB8AC3E}">
        <p14:creationId xmlns:p14="http://schemas.microsoft.com/office/powerpoint/2010/main" val="13120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 y="6016336"/>
            <a:ext cx="12191999" cy="571501"/>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4000" b="1" dirty="0" err="1">
                <a:solidFill>
                  <a:srgbClr val="DE0058"/>
                </a:solidFill>
              </a:rPr>
              <a:t>Cyfranogiad</a:t>
            </a:r>
            <a:r>
              <a:rPr lang="en-GB" sz="4000" b="1" dirty="0"/>
              <a:t> | Participation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152" y="1031949"/>
            <a:ext cx="4729696" cy="4871845"/>
          </a:xfrm>
          <a:prstGeom prst="rect">
            <a:avLst/>
          </a:prstGeom>
        </p:spPr>
      </p:pic>
    </p:spTree>
    <p:extLst>
      <p:ext uri="{BB962C8B-B14F-4D97-AF65-F5344CB8AC3E}">
        <p14:creationId xmlns:p14="http://schemas.microsoft.com/office/powerpoint/2010/main" val="33728474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5895577"/>
            <a:ext cx="12191999" cy="716973"/>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4000" b="1" dirty="0" err="1">
                <a:solidFill>
                  <a:srgbClr val="DE0058"/>
                </a:solidFill>
              </a:rPr>
              <a:t>Atebolrwydd</a:t>
            </a:r>
            <a:r>
              <a:rPr lang="en-GB" sz="4000" b="1" dirty="0"/>
              <a:t> | Accountability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214" y="1041009"/>
            <a:ext cx="8855569" cy="4854568"/>
          </a:xfrm>
          <a:prstGeom prst="rect">
            <a:avLst/>
          </a:prstGeom>
        </p:spPr>
      </p:pic>
    </p:spTree>
    <p:extLst>
      <p:ext uri="{BB962C8B-B14F-4D97-AF65-F5344CB8AC3E}">
        <p14:creationId xmlns:p14="http://schemas.microsoft.com/office/powerpoint/2010/main" val="11296690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93243" y="1192720"/>
            <a:ext cx="3390314" cy="1569660"/>
          </a:xfrm>
          <a:prstGeom prst="rect">
            <a:avLst/>
          </a:prstGeom>
          <a:noFill/>
        </p:spPr>
        <p:txBody>
          <a:bodyPr wrap="square" rtlCol="0">
            <a:spAutoFit/>
          </a:bodyPr>
          <a:lstStyle/>
          <a:p>
            <a:pPr algn="ctr"/>
            <a:r>
              <a:rPr lang="en-GB" sz="3200" b="1" dirty="0"/>
              <a:t>Rights in Practice </a:t>
            </a:r>
          </a:p>
          <a:p>
            <a:pPr algn="ctr"/>
            <a:r>
              <a:rPr lang="en-GB" sz="3200" b="1" dirty="0"/>
              <a:t>Case Study – ABM Youth</a:t>
            </a:r>
          </a:p>
        </p:txBody>
      </p:sp>
      <p:sp>
        <p:nvSpPr>
          <p:cNvPr id="5" name="TextBox 4"/>
          <p:cNvSpPr txBox="1"/>
          <p:nvPr/>
        </p:nvSpPr>
        <p:spPr>
          <a:xfrm>
            <a:off x="1390358" y="1192720"/>
            <a:ext cx="3390314" cy="1569660"/>
          </a:xfrm>
          <a:prstGeom prst="rect">
            <a:avLst/>
          </a:prstGeom>
          <a:noFill/>
        </p:spPr>
        <p:txBody>
          <a:bodyPr wrap="square" rtlCol="0">
            <a:spAutoFit/>
          </a:bodyPr>
          <a:lstStyle/>
          <a:p>
            <a:pPr algn="ctr"/>
            <a:r>
              <a:rPr lang="en-GB" sz="3200" b="1" dirty="0" err="1">
                <a:solidFill>
                  <a:srgbClr val="D0004B"/>
                </a:solidFill>
              </a:rPr>
              <a:t>Hawliau</a:t>
            </a:r>
            <a:r>
              <a:rPr lang="en-GB" sz="3200" b="1" dirty="0">
                <a:solidFill>
                  <a:srgbClr val="D0004B"/>
                </a:solidFill>
              </a:rPr>
              <a:t> </a:t>
            </a:r>
            <a:r>
              <a:rPr lang="en-GB" sz="3200" b="1" dirty="0" err="1">
                <a:solidFill>
                  <a:srgbClr val="D0004B"/>
                </a:solidFill>
              </a:rPr>
              <a:t>ar</a:t>
            </a:r>
            <a:r>
              <a:rPr lang="en-GB" sz="3200" b="1" dirty="0">
                <a:solidFill>
                  <a:srgbClr val="D0004B"/>
                </a:solidFill>
              </a:rPr>
              <a:t> </a:t>
            </a:r>
            <a:r>
              <a:rPr lang="en-GB" sz="3200" b="1" dirty="0" err="1">
                <a:solidFill>
                  <a:srgbClr val="D0004B"/>
                </a:solidFill>
              </a:rPr>
              <a:t>Waith</a:t>
            </a:r>
            <a:endParaRPr lang="en-GB" sz="3200" b="1" dirty="0">
              <a:solidFill>
                <a:srgbClr val="D0004B"/>
              </a:solidFill>
            </a:endParaRPr>
          </a:p>
          <a:p>
            <a:pPr algn="ctr"/>
            <a:r>
              <a:rPr lang="en-GB" sz="3200" b="1" dirty="0" err="1">
                <a:solidFill>
                  <a:srgbClr val="D0004B"/>
                </a:solidFill>
              </a:rPr>
              <a:t>Astudiaeth</a:t>
            </a:r>
            <a:r>
              <a:rPr lang="en-GB" sz="3200" b="1" dirty="0">
                <a:solidFill>
                  <a:srgbClr val="D0004B"/>
                </a:solidFill>
              </a:rPr>
              <a:t> </a:t>
            </a:r>
            <a:r>
              <a:rPr lang="en-GB" sz="3200" b="1" dirty="0" err="1">
                <a:solidFill>
                  <a:srgbClr val="D0004B"/>
                </a:solidFill>
              </a:rPr>
              <a:t>Achos</a:t>
            </a:r>
            <a:r>
              <a:rPr lang="en-GB" sz="3200" b="1" dirty="0">
                <a:solidFill>
                  <a:srgbClr val="D0004B"/>
                </a:solidFill>
              </a:rPr>
              <a:t> – ABM Youth</a:t>
            </a:r>
          </a:p>
        </p:txBody>
      </p:sp>
      <p:pic>
        <p:nvPicPr>
          <p:cNvPr id="6" name="Picture 5">
            <a:hlinkClick r:id="rId3"/>
          </p:cNvPr>
          <p:cNvPicPr>
            <a:picLocks noChangeAspect="1"/>
          </p:cNvPicPr>
          <p:nvPr/>
        </p:nvPicPr>
        <p:blipFill>
          <a:blip r:embed="rId4"/>
          <a:stretch>
            <a:fillRect/>
          </a:stretch>
        </p:blipFill>
        <p:spPr>
          <a:xfrm>
            <a:off x="661181" y="3524865"/>
            <a:ext cx="5214132" cy="2885809"/>
          </a:xfrm>
          <a:prstGeom prst="rect">
            <a:avLst/>
          </a:prstGeom>
        </p:spPr>
      </p:pic>
      <p:pic>
        <p:nvPicPr>
          <p:cNvPr id="7" name="Picture 6">
            <a:hlinkClick r:id="rId5"/>
          </p:cNvPr>
          <p:cNvPicPr>
            <a:picLocks noChangeAspect="1"/>
          </p:cNvPicPr>
          <p:nvPr/>
        </p:nvPicPr>
        <p:blipFill>
          <a:blip r:embed="rId4"/>
          <a:stretch>
            <a:fillRect/>
          </a:stretch>
        </p:blipFill>
        <p:spPr>
          <a:xfrm>
            <a:off x="6581334" y="3524865"/>
            <a:ext cx="5214132" cy="2885809"/>
          </a:xfrm>
          <a:prstGeom prst="rect">
            <a:avLst/>
          </a:prstGeom>
        </p:spPr>
      </p:pic>
    </p:spTree>
    <p:extLst>
      <p:ext uri="{BB962C8B-B14F-4D97-AF65-F5344CB8AC3E}">
        <p14:creationId xmlns:p14="http://schemas.microsoft.com/office/powerpoint/2010/main" val="17524829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9199" y="1505689"/>
            <a:ext cx="3760763" cy="1384995"/>
          </a:xfrm>
          <a:prstGeom prst="rect">
            <a:avLst/>
          </a:prstGeom>
        </p:spPr>
        <p:txBody>
          <a:bodyPr wrap="square">
            <a:spAutoFit/>
          </a:bodyPr>
          <a:lstStyle/>
          <a:p>
            <a:pPr algn="ctr"/>
            <a:r>
              <a:rPr lang="en-GB" sz="2800" b="1" dirty="0" err="1">
                <a:solidFill>
                  <a:srgbClr val="D0004B"/>
                </a:solidFill>
              </a:rPr>
              <a:t>Hawliau</a:t>
            </a:r>
            <a:r>
              <a:rPr lang="en-GB" sz="2800" b="1" dirty="0">
                <a:solidFill>
                  <a:srgbClr val="D0004B"/>
                </a:solidFill>
              </a:rPr>
              <a:t> </a:t>
            </a:r>
            <a:r>
              <a:rPr lang="en-GB" sz="2800" b="1" dirty="0" err="1">
                <a:solidFill>
                  <a:srgbClr val="D0004B"/>
                </a:solidFill>
              </a:rPr>
              <a:t>ar</a:t>
            </a:r>
            <a:r>
              <a:rPr lang="en-GB" sz="2800" b="1" dirty="0">
                <a:solidFill>
                  <a:srgbClr val="D0004B"/>
                </a:solidFill>
              </a:rPr>
              <a:t> </a:t>
            </a:r>
            <a:r>
              <a:rPr lang="en-GB" sz="2800" b="1" dirty="0" err="1">
                <a:solidFill>
                  <a:srgbClr val="D0004B"/>
                </a:solidFill>
              </a:rPr>
              <a:t>Waith</a:t>
            </a:r>
            <a:endParaRPr lang="en-GB" sz="2800" b="1" dirty="0">
              <a:solidFill>
                <a:srgbClr val="D0004B"/>
              </a:solidFill>
            </a:endParaRPr>
          </a:p>
          <a:p>
            <a:pPr algn="ctr"/>
            <a:r>
              <a:rPr lang="en-GB" sz="2800" b="1" dirty="0" err="1">
                <a:solidFill>
                  <a:srgbClr val="D0004B"/>
                </a:solidFill>
              </a:rPr>
              <a:t>Astudiaeth</a:t>
            </a:r>
            <a:r>
              <a:rPr lang="en-GB" sz="2800" b="1" dirty="0">
                <a:solidFill>
                  <a:srgbClr val="D0004B"/>
                </a:solidFill>
              </a:rPr>
              <a:t> </a:t>
            </a:r>
            <a:r>
              <a:rPr lang="en-GB" sz="2800" b="1" dirty="0" err="1">
                <a:solidFill>
                  <a:srgbClr val="D0004B"/>
                </a:solidFill>
              </a:rPr>
              <a:t>Achos</a:t>
            </a:r>
            <a:r>
              <a:rPr lang="en-GB" sz="2800" b="1" dirty="0">
                <a:solidFill>
                  <a:srgbClr val="D0004B"/>
                </a:solidFill>
              </a:rPr>
              <a:t> – </a:t>
            </a:r>
            <a:r>
              <a:rPr lang="en-GB" sz="2800" b="1" dirty="0" err="1">
                <a:solidFill>
                  <a:srgbClr val="D0004B"/>
                </a:solidFill>
              </a:rPr>
              <a:t>Amgueddfa</a:t>
            </a:r>
            <a:r>
              <a:rPr lang="en-GB" sz="2800" b="1" dirty="0">
                <a:solidFill>
                  <a:srgbClr val="D0004B"/>
                </a:solidFill>
              </a:rPr>
              <a:t> Cymru</a:t>
            </a:r>
          </a:p>
        </p:txBody>
      </p:sp>
      <p:sp>
        <p:nvSpPr>
          <p:cNvPr id="9" name="Rectangle 8"/>
          <p:cNvSpPr/>
          <p:nvPr/>
        </p:nvSpPr>
        <p:spPr>
          <a:xfrm>
            <a:off x="6438313" y="1505689"/>
            <a:ext cx="4928382" cy="954107"/>
          </a:xfrm>
          <a:prstGeom prst="rect">
            <a:avLst/>
          </a:prstGeom>
        </p:spPr>
        <p:txBody>
          <a:bodyPr wrap="square">
            <a:spAutoFit/>
          </a:bodyPr>
          <a:lstStyle/>
          <a:p>
            <a:pPr algn="ctr"/>
            <a:r>
              <a:rPr lang="en-GB" sz="2800" b="1" dirty="0"/>
              <a:t>Rights in Practice </a:t>
            </a:r>
          </a:p>
          <a:p>
            <a:pPr algn="ctr"/>
            <a:r>
              <a:rPr lang="en-GB" sz="2800" b="1" dirty="0"/>
              <a:t>Case Study – Museum Wales</a:t>
            </a:r>
          </a:p>
        </p:txBody>
      </p:sp>
      <p:pic>
        <p:nvPicPr>
          <p:cNvPr id="10" name="Picture 9">
            <a:hlinkClick r:id="rId3"/>
          </p:cNvPr>
          <p:cNvPicPr>
            <a:picLocks noChangeAspect="1"/>
          </p:cNvPicPr>
          <p:nvPr/>
        </p:nvPicPr>
        <p:blipFill>
          <a:blip r:embed="rId4"/>
          <a:stretch>
            <a:fillRect/>
          </a:stretch>
        </p:blipFill>
        <p:spPr>
          <a:xfrm>
            <a:off x="6572104" y="3830671"/>
            <a:ext cx="4794591" cy="2675352"/>
          </a:xfrm>
          <a:prstGeom prst="rect">
            <a:avLst/>
          </a:prstGeom>
        </p:spPr>
      </p:pic>
      <p:pic>
        <p:nvPicPr>
          <p:cNvPr id="11" name="Picture 10">
            <a:hlinkClick r:id="rId5"/>
          </p:cNvPr>
          <p:cNvPicPr>
            <a:picLocks noChangeAspect="1"/>
          </p:cNvPicPr>
          <p:nvPr/>
        </p:nvPicPr>
        <p:blipFill>
          <a:blip r:embed="rId6"/>
          <a:stretch>
            <a:fillRect/>
          </a:stretch>
        </p:blipFill>
        <p:spPr>
          <a:xfrm>
            <a:off x="534572" y="3830671"/>
            <a:ext cx="4885426" cy="2675352"/>
          </a:xfrm>
          <a:prstGeom prst="rect">
            <a:avLst/>
          </a:prstGeom>
        </p:spPr>
      </p:pic>
    </p:spTree>
    <p:extLst>
      <p:ext uri="{BB962C8B-B14F-4D97-AF65-F5344CB8AC3E}">
        <p14:creationId xmlns:p14="http://schemas.microsoft.com/office/powerpoint/2010/main" val="4047645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73091" y="1212131"/>
            <a:ext cx="350441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Calibri" panose="020F0502020204030204" pitchFamily="34" charset="0"/>
              </a:rPr>
              <a:t>Case studies </a:t>
            </a:r>
          </a:p>
        </p:txBody>
      </p:sp>
      <p:sp>
        <p:nvSpPr>
          <p:cNvPr id="7" name="Content Placeholder 2"/>
          <p:cNvSpPr txBox="1">
            <a:spLocks/>
          </p:cNvSpPr>
          <p:nvPr/>
        </p:nvSpPr>
        <p:spPr>
          <a:xfrm>
            <a:off x="5773091" y="1826991"/>
            <a:ext cx="5909603"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alibri" panose="020F0502020204030204" pitchFamily="34" charset="0"/>
              </a:rPr>
              <a:t>Use a sample of case studies from the Right Way to make plans to  Make Rights a Reality. </a:t>
            </a:r>
          </a:p>
          <a:p>
            <a:r>
              <a:rPr lang="en-GB" dirty="0">
                <a:latin typeface="Calibri" panose="020F0502020204030204" pitchFamily="34" charset="0"/>
              </a:rPr>
              <a:t>Split into groups and supply each group with case studies around one of the principles  and ask them to consider how you can use these examples to influence your own practice. </a:t>
            </a:r>
          </a:p>
          <a:p>
            <a:r>
              <a:rPr lang="en-GB" dirty="0">
                <a:latin typeface="Calibri" panose="020F0502020204030204" pitchFamily="34" charset="0"/>
              </a:rPr>
              <a:t>Feedback from groups around each principle</a:t>
            </a:r>
          </a:p>
          <a:p>
            <a:r>
              <a:rPr lang="en-GB" dirty="0">
                <a:latin typeface="Calibri" panose="020F0502020204030204" pitchFamily="34" charset="0"/>
              </a:rPr>
              <a:t>Individuals create a menu for change</a:t>
            </a:r>
          </a:p>
          <a:p>
            <a:endParaRPr lang="en-GB" dirty="0">
              <a:latin typeface="Calibri" panose="020F0502020204030204" pitchFamily="34" charset="0"/>
            </a:endParaRPr>
          </a:p>
        </p:txBody>
      </p:sp>
      <p:sp>
        <p:nvSpPr>
          <p:cNvPr id="12" name="Content Placeholder 2"/>
          <p:cNvSpPr txBox="1">
            <a:spLocks/>
          </p:cNvSpPr>
          <p:nvPr/>
        </p:nvSpPr>
        <p:spPr>
          <a:xfrm>
            <a:off x="183936" y="1874913"/>
            <a:ext cx="5788971" cy="4351338"/>
          </a:xfrm>
          <a:prstGeom prst="rect">
            <a:avLst/>
          </a:prstGeom>
        </p:spPr>
        <p:txBody>
          <a:bodyPr vert="horz" lIns="91440" tIns="45720" rIns="91440" bIns="45720" rtlCol="0">
            <a:normAutofit fontScale="850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Defnyddio</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sampl</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o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astudiaethau</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achos</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o’r</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Ffordd</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Gywir</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lang="en-GB" sz="2800" dirty="0" err="1">
                <a:solidFill>
                  <a:srgbClr val="DE0058"/>
                </a:solidFill>
                <a:latin typeface="Calibri" panose="020F0502020204030204" pitchFamily="34" charset="0"/>
              </a:rPr>
              <a:t>ar</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gyfer</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cynlluniau</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i</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Wireddu</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Hawliau</a:t>
            </a:r>
            <a:r>
              <a:rPr lang="en-GB" sz="2800" dirty="0">
                <a:solidFill>
                  <a:srgbClr val="DE0058"/>
                </a:solidFill>
                <a:latin typeface="Calibri" panose="020F050202020403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800" dirty="0" err="1">
                <a:solidFill>
                  <a:srgbClr val="DE0058"/>
                </a:solidFill>
                <a:latin typeface="Calibri" panose="020F0502020204030204" pitchFamily="34" charset="0"/>
              </a:rPr>
              <a:t>Rhannu’r</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cyfranogwyr</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yn</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grwpiau</a:t>
            </a:r>
            <a:r>
              <a:rPr lang="en-GB" sz="2800" dirty="0">
                <a:solidFill>
                  <a:srgbClr val="DE0058"/>
                </a:solidFill>
                <a:latin typeface="Calibri" panose="020F0502020204030204" pitchFamily="34" charset="0"/>
              </a:rPr>
              <a:t> a </a:t>
            </a:r>
            <a:r>
              <a:rPr lang="en-GB" sz="2800" dirty="0" err="1">
                <a:solidFill>
                  <a:srgbClr val="DE0058"/>
                </a:solidFill>
                <a:latin typeface="Calibri" panose="020F0502020204030204" pitchFamily="34" charset="0"/>
              </a:rPr>
              <a:t>rhoi</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astudiaethau</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achos</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sy’n</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ymwneud</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ag</a:t>
            </a:r>
            <a:r>
              <a:rPr lang="en-GB" sz="2800" dirty="0">
                <a:solidFill>
                  <a:srgbClr val="DE0058"/>
                </a:solidFill>
                <a:latin typeface="Calibri" panose="020F0502020204030204" pitchFamily="34" charset="0"/>
              </a:rPr>
              <a:t> un </a:t>
            </a:r>
            <a:r>
              <a:rPr lang="en-GB" sz="2800" dirty="0" err="1">
                <a:solidFill>
                  <a:srgbClr val="DE0058"/>
                </a:solidFill>
                <a:latin typeface="Calibri" panose="020F0502020204030204" pitchFamily="34" charset="0"/>
              </a:rPr>
              <a:t>o’r</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egwyddorion</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i</a:t>
            </a:r>
            <a:r>
              <a:rPr lang="en-GB" sz="2800" dirty="0">
                <a:solidFill>
                  <a:srgbClr val="DE0058"/>
                </a:solidFill>
                <a:latin typeface="Calibri" panose="020F0502020204030204" pitchFamily="34" charset="0"/>
              </a:rPr>
              <a:t> bob un </a:t>
            </a:r>
            <a:r>
              <a:rPr lang="en-GB" sz="2800" dirty="0" err="1">
                <a:solidFill>
                  <a:srgbClr val="DE0058"/>
                </a:solidFill>
                <a:latin typeface="Calibri" panose="020F0502020204030204" pitchFamily="34" charset="0"/>
              </a:rPr>
              <a:t>o’r</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grwpiau</a:t>
            </a:r>
            <a:r>
              <a:rPr lang="en-GB" sz="2800" dirty="0">
                <a:solidFill>
                  <a:srgbClr val="DE0058"/>
                </a:solidFill>
                <a:latin typeface="Calibri" panose="020F0502020204030204" pitchFamily="34" charset="0"/>
              </a:rPr>
              <a:t>, a </a:t>
            </a:r>
            <a:r>
              <a:rPr lang="en-GB" sz="2800" dirty="0" err="1">
                <a:solidFill>
                  <a:srgbClr val="DE0058"/>
                </a:solidFill>
                <a:latin typeface="Calibri" panose="020F0502020204030204" pitchFamily="34" charset="0"/>
              </a:rPr>
              <a:t>gofyn</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iddyn</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nhw</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ystyried</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sut</a:t>
            </a:r>
            <a:r>
              <a:rPr lang="en-GB" sz="2800" dirty="0">
                <a:solidFill>
                  <a:srgbClr val="DE0058"/>
                </a:solidFill>
                <a:latin typeface="Calibri" panose="020F0502020204030204" pitchFamily="34" charset="0"/>
              </a:rPr>
              <a:t> gall yr </a:t>
            </a:r>
            <a:r>
              <a:rPr lang="en-GB" sz="2800" dirty="0" err="1">
                <a:solidFill>
                  <a:srgbClr val="DE0058"/>
                </a:solidFill>
                <a:latin typeface="Calibri" panose="020F0502020204030204" pitchFamily="34" charset="0"/>
              </a:rPr>
              <a:t>enghreifftiau</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hyn</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gael</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eu</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defnyddio</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i</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ddylanwadu</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ar</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eich</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ymarfer</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eich</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hun</a:t>
            </a:r>
            <a:r>
              <a:rPr lang="en-GB" sz="2800" dirty="0">
                <a:solidFill>
                  <a:srgbClr val="DE0058"/>
                </a:solidFill>
                <a:latin typeface="Calibri"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Adborth</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gan</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y</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grwpiau</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ynghylch</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pob</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r>
              <a:rPr kumimoji="0" lang="en-GB" sz="2800" b="0" i="0" u="none" strike="noStrike" kern="1200" cap="none" spc="0" normalizeH="0" baseline="0" noProof="0" dirty="0" err="1">
                <a:ln>
                  <a:noFill/>
                </a:ln>
                <a:solidFill>
                  <a:srgbClr val="DE0058"/>
                </a:solidFill>
                <a:effectLst/>
                <a:uLnTx/>
                <a:uFillTx/>
                <a:latin typeface="Calibri" panose="020F0502020204030204" pitchFamily="34" charset="0"/>
              </a:rPr>
              <a:t>egwyddor</a:t>
            </a:r>
            <a:r>
              <a:rPr kumimoji="0" lang="en-GB" sz="2800" b="0" i="0" u="none" strike="noStrike" kern="1200" cap="none" spc="0" normalizeH="0" baseline="0" noProof="0" dirty="0">
                <a:ln>
                  <a:noFill/>
                </a:ln>
                <a:solidFill>
                  <a:srgbClr val="DE0058"/>
                </a:solidFill>
                <a:effectLst/>
                <a:uLnTx/>
                <a:uFillTx/>
                <a:latin typeface="Calibri"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800" dirty="0" err="1">
                <a:solidFill>
                  <a:srgbClr val="DE0058"/>
                </a:solidFill>
                <a:latin typeface="Calibri" panose="020F0502020204030204" pitchFamily="34" charset="0"/>
              </a:rPr>
              <a:t>Unigolion</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yn</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creu</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dewislen</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ar</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gyfer</a:t>
            </a:r>
            <a:r>
              <a:rPr lang="en-GB" sz="2800" dirty="0">
                <a:solidFill>
                  <a:srgbClr val="DE0058"/>
                </a:solidFill>
                <a:latin typeface="Calibri" panose="020F0502020204030204" pitchFamily="34" charset="0"/>
              </a:rPr>
              <a:t> </a:t>
            </a:r>
            <a:r>
              <a:rPr lang="en-GB" sz="2800" dirty="0" err="1">
                <a:solidFill>
                  <a:srgbClr val="DE0058"/>
                </a:solidFill>
                <a:latin typeface="Calibri" panose="020F0502020204030204" pitchFamily="34" charset="0"/>
              </a:rPr>
              <a:t>newid</a:t>
            </a:r>
            <a:r>
              <a:rPr lang="en-GB" sz="2800" dirty="0">
                <a:solidFill>
                  <a:srgbClr val="DE0058"/>
                </a:solidFill>
                <a:latin typeface="Calibri" panose="020F0502020204030204" pitchFamily="34" charset="0"/>
              </a:rPr>
              <a:t>.</a:t>
            </a:r>
            <a:endParaRPr kumimoji="0" lang="en-GB" sz="2800" b="0" i="0" u="none" strike="noStrike" kern="1200" cap="none" spc="0" normalizeH="0" baseline="0" noProof="0" dirty="0">
              <a:ln>
                <a:noFill/>
              </a:ln>
              <a:solidFill>
                <a:srgbClr val="DE0058"/>
              </a:solidFill>
              <a:effectLst/>
              <a:uLnTx/>
              <a:uFillTx/>
              <a:latin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DE0058"/>
              </a:solidFill>
              <a:effectLst/>
              <a:uLnTx/>
              <a:uFillTx/>
              <a:latin typeface="Calibri" panose="020F0502020204030204" pitchFamily="34" charset="0"/>
            </a:endParaRPr>
          </a:p>
        </p:txBody>
      </p:sp>
      <p:sp>
        <p:nvSpPr>
          <p:cNvPr id="13" name="Title 1"/>
          <p:cNvSpPr txBox="1">
            <a:spLocks/>
          </p:cNvSpPr>
          <p:nvPr/>
        </p:nvSpPr>
        <p:spPr>
          <a:xfrm>
            <a:off x="515291" y="832818"/>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err="1">
                <a:ln>
                  <a:noFill/>
                </a:ln>
                <a:solidFill>
                  <a:srgbClr val="DE0058"/>
                </a:solidFill>
                <a:effectLst/>
                <a:uLnTx/>
                <a:uFillTx/>
                <a:latin typeface="Calibri" panose="020F0502020204030204" pitchFamily="34" charset="0"/>
                <a:ea typeface="+mj-ea"/>
                <a:cs typeface="+mj-cs"/>
              </a:rPr>
              <a:t>Astudiaethau</a:t>
            </a:r>
            <a:r>
              <a:rPr kumimoji="0" lang="en-GB" sz="3200" b="1" i="0" u="none" strike="noStrike" kern="1200" cap="none" spc="0" normalizeH="0" baseline="0" noProof="0" dirty="0">
                <a:ln>
                  <a:noFill/>
                </a:ln>
                <a:solidFill>
                  <a:srgbClr val="DE0058"/>
                </a:solidFill>
                <a:effectLst/>
                <a:uLnTx/>
                <a:uFillTx/>
                <a:latin typeface="Calibri" panose="020F0502020204030204" pitchFamily="34" charset="0"/>
                <a:ea typeface="+mj-ea"/>
                <a:cs typeface="+mj-cs"/>
              </a:rPr>
              <a:t> </a:t>
            </a:r>
            <a:r>
              <a:rPr kumimoji="0" lang="en-GB" sz="3200" b="1" i="0" u="none" strike="noStrike" kern="1200" cap="none" spc="0" normalizeH="0" baseline="0" noProof="0" dirty="0" err="1">
                <a:ln>
                  <a:noFill/>
                </a:ln>
                <a:solidFill>
                  <a:srgbClr val="DE0058"/>
                </a:solidFill>
                <a:effectLst/>
                <a:uLnTx/>
                <a:uFillTx/>
                <a:latin typeface="Calibri" panose="020F0502020204030204" pitchFamily="34" charset="0"/>
                <a:ea typeface="+mj-ea"/>
                <a:cs typeface="+mj-cs"/>
              </a:rPr>
              <a:t>achos</a:t>
            </a:r>
            <a:endParaRPr kumimoji="0" lang="en-GB" sz="3200" b="1" i="0" u="none" strike="noStrike" kern="1200" cap="none" spc="0" normalizeH="0" baseline="0" noProof="0" dirty="0">
              <a:ln>
                <a:noFill/>
              </a:ln>
              <a:solidFill>
                <a:srgbClr val="DE0058"/>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87821542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09525" y="1536540"/>
            <a:ext cx="5590193" cy="4845598"/>
          </a:xfrm>
        </p:spPr>
        <p:txBody>
          <a:bodyPr>
            <a:normAutofit/>
          </a:bodyPr>
          <a:lstStyle/>
          <a:p>
            <a:pPr marL="0" indent="0">
              <a:buNone/>
            </a:pPr>
            <a:endParaRPr lang="en-GB" dirty="0"/>
          </a:p>
          <a:p>
            <a:pPr marL="0" indent="0" algn="ctr" defTabSz="685800">
              <a:spcBef>
                <a:spcPts val="750"/>
              </a:spcBef>
              <a:buNone/>
            </a:pPr>
            <a:endParaRPr lang="en-GB" sz="3400" b="1" dirty="0"/>
          </a:p>
          <a:p>
            <a:pPr marL="0" indent="0" algn="ctr" defTabSz="685800">
              <a:spcBef>
                <a:spcPts val="750"/>
              </a:spcBef>
              <a:buNone/>
            </a:pPr>
            <a:r>
              <a:rPr lang="en-GB" sz="3400" b="1" dirty="0">
                <a:hlinkClick r:id="rId3"/>
              </a:rPr>
              <a:t>The Right Way – A Children’s Rights Approach for Wales</a:t>
            </a:r>
            <a:endParaRPr lang="en-GB" sz="3400" b="1" dirty="0"/>
          </a:p>
        </p:txBody>
      </p:sp>
      <p:sp>
        <p:nvSpPr>
          <p:cNvPr id="3" name="Text Placeholder 1"/>
          <p:cNvSpPr txBox="1">
            <a:spLocks/>
          </p:cNvSpPr>
          <p:nvPr/>
        </p:nvSpPr>
        <p:spPr>
          <a:xfrm>
            <a:off x="419332" y="2459469"/>
            <a:ext cx="5590193" cy="4740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400" b="1" dirty="0">
                <a:solidFill>
                  <a:srgbClr val="DE0058"/>
                </a:solidFill>
                <a:hlinkClick r:id="rId4"/>
              </a:rPr>
              <a:t>Y Ffordd Gywir – Dull Gweithredu seiliedig ar Hawliau Plant yng Nghymru </a:t>
            </a:r>
            <a:endParaRPr lang="en-GB" sz="3400" b="1" dirty="0">
              <a:solidFill>
                <a:srgbClr val="DE0058"/>
              </a:solidFill>
            </a:endParaRPr>
          </a:p>
          <a:p>
            <a:pPr marL="0" indent="0">
              <a:buFont typeface="Arial" panose="020B0604020202020204" pitchFamily="34" charset="0"/>
              <a:buNone/>
            </a:pPr>
            <a:endParaRPr lang="en-GB" sz="3400" b="1" dirty="0">
              <a:solidFill>
                <a:srgbClr val="DE0058"/>
              </a:solidFill>
            </a:endParaRPr>
          </a:p>
        </p:txBody>
      </p:sp>
    </p:spTree>
    <p:extLst>
      <p:ext uri="{BB962C8B-B14F-4D97-AF65-F5344CB8AC3E}">
        <p14:creationId xmlns:p14="http://schemas.microsoft.com/office/powerpoint/2010/main" val="20006662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2710" y="1998922"/>
            <a:ext cx="4891105" cy="1077218"/>
          </a:xfrm>
          <a:prstGeom prst="rect">
            <a:avLst/>
          </a:prstGeom>
        </p:spPr>
        <p:txBody>
          <a:bodyPr wrap="square">
            <a:spAutoFit/>
          </a:bodyPr>
          <a:lstStyle/>
          <a:p>
            <a:pPr algn="ctr"/>
            <a:endParaRPr lang="en-GB" sz="3200" dirty="0">
              <a:solidFill>
                <a:srgbClr val="DE0058"/>
              </a:solidFill>
            </a:endParaRPr>
          </a:p>
          <a:p>
            <a:pPr algn="ctr"/>
            <a:endParaRPr lang="en-GB" sz="3200" dirty="0"/>
          </a:p>
        </p:txBody>
      </p:sp>
      <p:sp>
        <p:nvSpPr>
          <p:cNvPr id="7" name="Text Placeholder 1"/>
          <p:cNvSpPr txBox="1">
            <a:spLocks/>
          </p:cNvSpPr>
          <p:nvPr/>
        </p:nvSpPr>
        <p:spPr>
          <a:xfrm>
            <a:off x="7356411" y="2602484"/>
            <a:ext cx="4320816" cy="2521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dirty="0">
              <a:solidFill>
                <a:schemeClr val="bg1"/>
              </a:solidFill>
            </a:endParaRPr>
          </a:p>
          <a:p>
            <a:pPr marL="0" indent="0">
              <a:buFont typeface="Arial" panose="020B0604020202020204" pitchFamily="34" charset="0"/>
              <a:buNone/>
            </a:pPr>
            <a:endParaRPr lang="en-GB" sz="2500" i="1" dirty="0">
              <a:solidFill>
                <a:schemeClr val="bg1"/>
              </a:solidFill>
            </a:endParaRPr>
          </a:p>
        </p:txBody>
      </p:sp>
      <p:sp>
        <p:nvSpPr>
          <p:cNvPr id="8" name="Text Placeholder 1"/>
          <p:cNvSpPr txBox="1">
            <a:spLocks/>
          </p:cNvSpPr>
          <p:nvPr/>
        </p:nvSpPr>
        <p:spPr>
          <a:xfrm>
            <a:off x="6722698" y="2214857"/>
            <a:ext cx="4954529" cy="22065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Article 19</a:t>
            </a:r>
          </a:p>
          <a:p>
            <a:pPr marL="0" indent="0">
              <a:buNone/>
            </a:pPr>
            <a:r>
              <a:rPr lang="en-GB" b="1" dirty="0">
                <a:solidFill>
                  <a:schemeClr val="bg1"/>
                </a:solidFill>
              </a:rPr>
              <a:t>I have the right to be protected from all forms of violence, abuse, neglect and bad treatment by the people who look after me.  </a:t>
            </a:r>
            <a:endParaRPr lang="en-GB" dirty="0">
              <a:solidFill>
                <a:schemeClr val="bg1"/>
              </a:solidFill>
            </a:endParaRPr>
          </a:p>
        </p:txBody>
      </p:sp>
      <p:sp>
        <p:nvSpPr>
          <p:cNvPr id="10" name="Rectangle 9"/>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11" name="Rectangle 10"/>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190" y="39196"/>
            <a:ext cx="6769810" cy="478389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02" y="1312435"/>
            <a:ext cx="5308335" cy="2457759"/>
          </a:xfrm>
          <a:prstGeom prst="rect">
            <a:avLst/>
          </a:prstGeom>
        </p:spPr>
      </p:pic>
      <p:pic>
        <p:nvPicPr>
          <p:cNvPr id="16" name="Llun 15" descr=":Assets:megaphone.png"/>
          <p:cNvPicPr/>
          <p:nvPr/>
        </p:nvPicPr>
        <p:blipFill>
          <a:blip r:embed="rId5"/>
          <a:srcRect/>
          <a:stretch>
            <a:fillRect/>
          </a:stretch>
        </p:blipFill>
        <p:spPr bwMode="auto">
          <a:xfrm rot="670772">
            <a:off x="357423" y="5633474"/>
            <a:ext cx="916106" cy="1090584"/>
          </a:xfrm>
          <a:prstGeom prst="rect">
            <a:avLst/>
          </a:prstGeom>
          <a:noFill/>
          <a:ln w="9525">
            <a:noFill/>
            <a:miter lim="800000"/>
            <a:headEnd/>
            <a:tailEnd/>
          </a:ln>
        </p:spPr>
      </p:pic>
      <p:pic>
        <p:nvPicPr>
          <p:cNvPr id="17" name="Llun 16" descr=":Assets:group.png"/>
          <p:cNvPicPr/>
          <p:nvPr/>
        </p:nvPicPr>
        <p:blipFill>
          <a:blip r:embed="rId6"/>
          <a:srcRect/>
          <a:stretch>
            <a:fillRect/>
          </a:stretch>
        </p:blipFill>
        <p:spPr bwMode="auto">
          <a:xfrm>
            <a:off x="5265898" y="3463840"/>
            <a:ext cx="762000" cy="870585"/>
          </a:xfrm>
          <a:prstGeom prst="rect">
            <a:avLst/>
          </a:prstGeom>
          <a:noFill/>
          <a:ln w="9525">
            <a:noFill/>
            <a:miter lim="800000"/>
            <a:headEnd/>
            <a:tailEnd/>
          </a:ln>
        </p:spPr>
      </p:pic>
      <p:sp>
        <p:nvSpPr>
          <p:cNvPr id="6" name="Petryal 5"/>
          <p:cNvSpPr/>
          <p:nvPr/>
        </p:nvSpPr>
        <p:spPr>
          <a:xfrm>
            <a:off x="6027898" y="3648212"/>
            <a:ext cx="6175024" cy="769441"/>
          </a:xfrm>
          <a:prstGeom prst="rect">
            <a:avLst/>
          </a:prstGeom>
        </p:spPr>
        <p:txBody>
          <a:bodyPr wrap="none">
            <a:spAutoFit/>
          </a:bodyPr>
          <a:lstStyle/>
          <a:p>
            <a:pPr algn="ctr"/>
            <a:r>
              <a:rPr lang="cy-GB" sz="4400" b="1" dirty="0">
                <a:ln w="0"/>
                <a:solidFill>
                  <a:srgbClr val="7030A0"/>
                </a:solidFill>
                <a:effectLst>
                  <a:outerShdw blurRad="38100" dist="25400" dir="5400000" algn="ctr" rotWithShape="0">
                    <a:srgbClr val="6E747A">
                      <a:alpha val="43000"/>
                    </a:srgbClr>
                  </a:outerShdw>
                </a:effectLst>
              </a:rPr>
              <a:t>Llysgenhadon Cymunedol</a:t>
            </a:r>
          </a:p>
        </p:txBody>
      </p:sp>
      <p:sp>
        <p:nvSpPr>
          <p:cNvPr id="18" name="Petryal 17"/>
          <p:cNvSpPr/>
          <p:nvPr/>
        </p:nvSpPr>
        <p:spPr>
          <a:xfrm>
            <a:off x="5106784" y="4142820"/>
            <a:ext cx="6171433" cy="769441"/>
          </a:xfrm>
          <a:prstGeom prst="rect">
            <a:avLst/>
          </a:prstGeom>
        </p:spPr>
        <p:txBody>
          <a:bodyPr wrap="none">
            <a:spAutoFit/>
          </a:bodyPr>
          <a:lstStyle/>
          <a:p>
            <a:pPr algn="ctr"/>
            <a:r>
              <a:rPr lang="cy-GB" sz="4400" b="1" dirty="0" err="1">
                <a:ln w="0"/>
                <a:solidFill>
                  <a:srgbClr val="7030A0"/>
                </a:solidFill>
                <a:effectLst>
                  <a:outerShdw blurRad="38100" dist="25400" dir="5400000" algn="ctr" rotWithShape="0">
                    <a:srgbClr val="6E747A">
                      <a:alpha val="43000"/>
                    </a:srgbClr>
                  </a:outerShdw>
                </a:effectLst>
              </a:rPr>
              <a:t>Community</a:t>
            </a:r>
            <a:r>
              <a:rPr lang="cy-GB" sz="4400" b="1" dirty="0">
                <a:ln w="0"/>
                <a:solidFill>
                  <a:srgbClr val="7030A0"/>
                </a:solidFill>
                <a:effectLst>
                  <a:outerShdw blurRad="38100" dist="25400" dir="5400000" algn="ctr" rotWithShape="0">
                    <a:srgbClr val="6E747A">
                      <a:alpha val="43000"/>
                    </a:srgbClr>
                  </a:outerShdw>
                </a:effectLst>
              </a:rPr>
              <a:t> </a:t>
            </a:r>
            <a:r>
              <a:rPr lang="cy-GB" sz="4400" b="1" dirty="0" err="1">
                <a:ln w="0"/>
                <a:solidFill>
                  <a:srgbClr val="7030A0"/>
                </a:solidFill>
                <a:effectLst>
                  <a:outerShdw blurRad="38100" dist="25400" dir="5400000" algn="ctr" rotWithShape="0">
                    <a:srgbClr val="6E747A">
                      <a:alpha val="43000"/>
                    </a:srgbClr>
                  </a:outerShdw>
                </a:effectLst>
              </a:rPr>
              <a:t>Ambassadors</a:t>
            </a:r>
            <a:endParaRPr lang="cy-GB" sz="4400" b="1" dirty="0">
              <a:ln w="0"/>
              <a:solidFill>
                <a:srgbClr val="7030A0"/>
              </a:solidFill>
              <a:effectLst>
                <a:outerShdw blurRad="38100" dist="25400" dir="5400000" algn="ctr" rotWithShape="0">
                  <a:srgbClr val="6E747A">
                    <a:alpha val="43000"/>
                  </a:srgbClr>
                </a:outerShdw>
              </a:effectLst>
            </a:endParaRPr>
          </a:p>
        </p:txBody>
      </p:sp>
      <p:pic>
        <p:nvPicPr>
          <p:cNvPr id="19" name="Llun 18" descr=":Assets:group.png"/>
          <p:cNvPicPr/>
          <p:nvPr/>
        </p:nvPicPr>
        <p:blipFill>
          <a:blip r:embed="rId6"/>
          <a:srcRect/>
          <a:stretch>
            <a:fillRect/>
          </a:stretch>
        </p:blipFill>
        <p:spPr bwMode="auto">
          <a:xfrm>
            <a:off x="11296227" y="4321851"/>
            <a:ext cx="762000" cy="870585"/>
          </a:xfrm>
          <a:prstGeom prst="rect">
            <a:avLst/>
          </a:prstGeom>
          <a:noFill/>
          <a:ln w="9525">
            <a:noFill/>
            <a:miter lim="800000"/>
            <a:headEnd/>
            <a:tailEnd/>
          </a:ln>
        </p:spPr>
      </p:pic>
      <p:pic>
        <p:nvPicPr>
          <p:cNvPr id="2" name="Llu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4495" y="5472794"/>
            <a:ext cx="4457031" cy="1422804"/>
          </a:xfrm>
          <a:prstGeom prst="rect">
            <a:avLst/>
          </a:prstGeom>
        </p:spPr>
      </p:pic>
      <p:pic>
        <p:nvPicPr>
          <p:cNvPr id="5" name="Llu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0391" y="4081472"/>
            <a:ext cx="4712620" cy="1391322"/>
          </a:xfrm>
          <a:prstGeom prst="rect">
            <a:avLst/>
          </a:prstGeom>
        </p:spPr>
      </p:pic>
    </p:spTree>
    <p:extLst>
      <p:ext uri="{BB962C8B-B14F-4D97-AF65-F5344CB8AC3E}">
        <p14:creationId xmlns:p14="http://schemas.microsoft.com/office/powerpoint/2010/main" val="42605133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06551" y="1668991"/>
            <a:ext cx="5590193" cy="4845598"/>
          </a:xfrm>
        </p:spPr>
        <p:txBody>
          <a:bodyPr/>
          <a:lstStyle/>
          <a:p>
            <a:pPr marL="0" indent="0">
              <a:buNone/>
            </a:pPr>
            <a:r>
              <a:rPr lang="en-GB" b="1" dirty="0"/>
              <a:t>Reminder of Aims</a:t>
            </a:r>
          </a:p>
          <a:p>
            <a:pPr marL="0" indent="0">
              <a:buNone/>
            </a:pPr>
            <a:endParaRPr lang="en-GB" b="1" dirty="0"/>
          </a:p>
          <a:p>
            <a:r>
              <a:rPr lang="en-GB" dirty="0"/>
              <a:t>Session 1 – learn about the UNCRC and role of the Children’s Commissioner</a:t>
            </a:r>
          </a:p>
          <a:p>
            <a:r>
              <a:rPr lang="en-GB" dirty="0"/>
              <a:t>Session 2 – Learn about The Right Way and consider how you can ensure you support children and young people to access the UNCRC</a:t>
            </a:r>
          </a:p>
          <a:p>
            <a:pPr marL="0" indent="0">
              <a:buNone/>
            </a:pPr>
            <a:endParaRPr lang="en-GB" dirty="0"/>
          </a:p>
          <a:p>
            <a:pPr marL="0" indent="0">
              <a:buNone/>
            </a:pPr>
            <a:endParaRPr lang="en-GB" dirty="0"/>
          </a:p>
        </p:txBody>
      </p:sp>
      <p:sp>
        <p:nvSpPr>
          <p:cNvPr id="3" name="Text Placeholder 1"/>
          <p:cNvSpPr txBox="1">
            <a:spLocks/>
          </p:cNvSpPr>
          <p:nvPr/>
        </p:nvSpPr>
        <p:spPr>
          <a:xfrm>
            <a:off x="305741" y="1734265"/>
            <a:ext cx="5590193" cy="484559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en-GB" sz="2800" b="1" i="0" u="none" strike="noStrike" kern="1200" cap="none" spc="0" normalizeH="0" baseline="0" noProof="0" dirty="0" err="1">
                <a:ln>
                  <a:noFill/>
                </a:ln>
                <a:solidFill>
                  <a:srgbClr val="DE0058"/>
                </a:solidFill>
                <a:effectLst/>
                <a:uLnTx/>
                <a:uFillTx/>
                <a:latin typeface="+mn-lt"/>
                <a:ea typeface="+mn-ea"/>
                <a:cs typeface="+mn-cs"/>
              </a:rPr>
              <a:t>Atgoffa</a:t>
            </a:r>
            <a:r>
              <a:rPr kumimoji="0" lang="en-GB" sz="2800" b="1" i="0" u="none" strike="noStrike" kern="1200" cap="none" spc="0" normalizeH="0" noProof="0" dirty="0">
                <a:ln>
                  <a:noFill/>
                </a:ln>
                <a:solidFill>
                  <a:srgbClr val="DE0058"/>
                </a:solidFill>
                <a:effectLst/>
                <a:uLnTx/>
                <a:uFillTx/>
                <a:latin typeface="+mn-lt"/>
                <a:ea typeface="+mn-ea"/>
                <a:cs typeface="+mn-cs"/>
              </a:rPr>
              <a:t> am y</a:t>
            </a:r>
            <a:r>
              <a:rPr kumimoji="0" lang="en-GB" sz="2800" b="1" i="0" u="none" strike="noStrike" kern="1200" cap="none" spc="0" normalizeH="0" baseline="0" noProof="0" dirty="0">
                <a:ln>
                  <a:noFill/>
                </a:ln>
                <a:solidFill>
                  <a:srgbClr val="DE0058"/>
                </a:solidFill>
                <a:effectLst/>
                <a:uLnTx/>
                <a:uFillTx/>
                <a:latin typeface="+mn-lt"/>
                <a:ea typeface="+mn-ea"/>
                <a:cs typeface="+mn-cs"/>
              </a:rPr>
              <a:t> </a:t>
            </a:r>
            <a:r>
              <a:rPr kumimoji="0" lang="en-GB" sz="2800" b="1" i="0" u="none" strike="noStrike" kern="1200" cap="none" spc="0" normalizeH="0" baseline="0" noProof="0" dirty="0" err="1">
                <a:ln>
                  <a:noFill/>
                </a:ln>
                <a:solidFill>
                  <a:srgbClr val="DE0058"/>
                </a:solidFill>
                <a:effectLst/>
                <a:uLnTx/>
                <a:uFillTx/>
                <a:latin typeface="+mn-lt"/>
                <a:ea typeface="+mn-ea"/>
                <a:cs typeface="+mn-cs"/>
              </a:rPr>
              <a:t>Nodau</a:t>
            </a:r>
            <a:endParaRPr kumimoji="0" lang="en-GB" sz="2800" b="1" i="0" u="none" strike="noStrike" kern="1200" cap="none" spc="0" normalizeH="0" baseline="0" noProof="0" dirty="0">
              <a:ln>
                <a:noFill/>
              </a:ln>
              <a:solidFill>
                <a:srgbClr val="DE0058"/>
              </a:solidFill>
              <a:effectLst/>
              <a:uLnTx/>
              <a:uFillTx/>
              <a:latin typeface="+mn-lt"/>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1" i="0" u="none" strike="noStrike" kern="1200" cap="none" spc="0" normalizeH="0" baseline="0" noProof="0" dirty="0">
              <a:ln>
                <a:noFill/>
              </a:ln>
              <a:solidFill>
                <a:srgbClr val="DE0058"/>
              </a:solidFill>
              <a:effectLst/>
              <a:uLnTx/>
              <a:uFillTx/>
              <a:latin typeface="+mn-lt"/>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err="1">
                <a:ln>
                  <a:noFill/>
                </a:ln>
                <a:solidFill>
                  <a:srgbClr val="DE0058"/>
                </a:solidFill>
                <a:effectLst/>
                <a:uLnTx/>
                <a:uFillTx/>
                <a:latin typeface="+mn-lt"/>
                <a:ea typeface="+mn-ea"/>
                <a:cs typeface="+mn-cs"/>
              </a:rPr>
              <a:t>Sesiwn</a:t>
            </a:r>
            <a:r>
              <a:rPr kumimoji="0" lang="en-GB" sz="2800" b="0" i="0" u="none" strike="noStrike" kern="1200" cap="none" spc="0" normalizeH="0" baseline="0" noProof="0" dirty="0">
                <a:ln>
                  <a:noFill/>
                </a:ln>
                <a:solidFill>
                  <a:srgbClr val="DE0058"/>
                </a:solidFill>
                <a:effectLst/>
                <a:uLnTx/>
                <a:uFillTx/>
                <a:latin typeface="+mn-lt"/>
                <a:ea typeface="+mn-ea"/>
                <a:cs typeface="+mn-cs"/>
              </a:rPr>
              <a:t> 1 – </a:t>
            </a:r>
            <a:r>
              <a:rPr kumimoji="0" lang="en-GB" sz="2800" b="0" i="0" u="none" strike="noStrike" kern="1200" cap="none" spc="0" normalizeH="0" baseline="0" noProof="0" dirty="0" err="1">
                <a:ln>
                  <a:noFill/>
                </a:ln>
                <a:solidFill>
                  <a:srgbClr val="DE0058"/>
                </a:solidFill>
                <a:effectLst/>
                <a:uLnTx/>
                <a:uFillTx/>
                <a:latin typeface="+mn-lt"/>
                <a:ea typeface="+mn-ea"/>
                <a:cs typeface="+mn-cs"/>
              </a:rPr>
              <a:t>dysgu</a:t>
            </a:r>
            <a:r>
              <a:rPr kumimoji="0" lang="en-GB" sz="2800" b="0" i="0" u="none" strike="noStrike" kern="1200" cap="none" spc="0" normalizeH="0" noProof="0" dirty="0">
                <a:ln>
                  <a:noFill/>
                </a:ln>
                <a:solidFill>
                  <a:srgbClr val="DE0058"/>
                </a:solidFill>
                <a:effectLst/>
                <a:uLnTx/>
                <a:uFillTx/>
                <a:latin typeface="+mn-lt"/>
                <a:ea typeface="+mn-ea"/>
                <a:cs typeface="+mn-cs"/>
              </a:rPr>
              <a:t> am </a:t>
            </a:r>
            <a:r>
              <a:rPr kumimoji="0" lang="en-GB" sz="2800" b="0" i="0" u="none" strike="noStrike" kern="1200" cap="none" spc="0" normalizeH="0" baseline="0" noProof="0" dirty="0">
                <a:ln>
                  <a:noFill/>
                </a:ln>
                <a:solidFill>
                  <a:srgbClr val="DE0058"/>
                </a:solidFill>
                <a:effectLst/>
                <a:uLnTx/>
                <a:uFillTx/>
                <a:latin typeface="+mn-lt"/>
                <a:ea typeface="+mn-ea"/>
                <a:cs typeface="+mn-cs"/>
              </a:rPr>
              <a:t>CCUHP a </a:t>
            </a:r>
            <a:r>
              <a:rPr kumimoji="0" lang="en-GB" sz="2800" b="0" i="0" u="none" strike="noStrike" kern="1200" cap="none" spc="0" normalizeH="0" baseline="0" noProof="0" dirty="0" err="1">
                <a:ln>
                  <a:noFill/>
                </a:ln>
                <a:solidFill>
                  <a:srgbClr val="DE0058"/>
                </a:solidFill>
                <a:effectLst/>
                <a:uLnTx/>
                <a:uFillTx/>
                <a:latin typeface="+mn-lt"/>
                <a:ea typeface="+mn-ea"/>
                <a:cs typeface="+mn-cs"/>
              </a:rPr>
              <a:t>rôl</a:t>
            </a:r>
            <a:r>
              <a:rPr kumimoji="0" lang="en-GB" sz="2800" b="0" i="0" u="none" strike="noStrike" kern="1200" cap="none" spc="0" normalizeH="0" baseline="0" noProof="0" dirty="0">
                <a:ln>
                  <a:noFill/>
                </a:ln>
                <a:solidFill>
                  <a:srgbClr val="DE0058"/>
                </a:solidFill>
                <a:effectLst/>
                <a:uLnTx/>
                <a:uFillTx/>
                <a:latin typeface="+mn-lt"/>
                <a:ea typeface="+mn-ea"/>
                <a:cs typeface="+mn-cs"/>
              </a:rPr>
              <a:t> </a:t>
            </a:r>
            <a:r>
              <a:rPr kumimoji="0" lang="en-GB" sz="2800" b="0" i="0" u="none" strike="noStrike" kern="1200" cap="none" spc="0" normalizeH="0" baseline="0" noProof="0" dirty="0" err="1">
                <a:ln>
                  <a:noFill/>
                </a:ln>
                <a:solidFill>
                  <a:srgbClr val="DE0058"/>
                </a:solidFill>
                <a:effectLst/>
                <a:uLnTx/>
                <a:uFillTx/>
                <a:latin typeface="+mn-lt"/>
                <a:ea typeface="+mn-ea"/>
                <a:cs typeface="+mn-cs"/>
              </a:rPr>
              <a:t>y</a:t>
            </a:r>
            <a:r>
              <a:rPr kumimoji="0" lang="en-GB" sz="2800" b="0" i="0" u="none" strike="noStrike" kern="1200" cap="none" spc="0" normalizeH="0" baseline="0" noProof="0" dirty="0">
                <a:ln>
                  <a:noFill/>
                </a:ln>
                <a:solidFill>
                  <a:srgbClr val="DE0058"/>
                </a:solidFill>
                <a:effectLst/>
                <a:uLnTx/>
                <a:uFillTx/>
                <a:latin typeface="+mn-lt"/>
                <a:ea typeface="+mn-ea"/>
                <a:cs typeface="+mn-cs"/>
              </a:rPr>
              <a:t> </a:t>
            </a:r>
            <a:r>
              <a:rPr kumimoji="0" lang="en-GB" sz="2800" b="0" i="0" u="none" strike="noStrike" kern="1200" cap="none" spc="0" normalizeH="0" baseline="0" noProof="0" dirty="0" err="1">
                <a:ln>
                  <a:noFill/>
                </a:ln>
                <a:solidFill>
                  <a:srgbClr val="DE0058"/>
                </a:solidFill>
                <a:effectLst/>
                <a:uLnTx/>
                <a:uFillTx/>
                <a:latin typeface="+mn-lt"/>
                <a:ea typeface="+mn-ea"/>
                <a:cs typeface="+mn-cs"/>
              </a:rPr>
              <a:t>Comisiynydd</a:t>
            </a:r>
            <a:r>
              <a:rPr kumimoji="0" lang="en-GB" sz="2800" b="0" i="0" u="none" strike="noStrike" kern="1200" cap="none" spc="0" normalizeH="0" baseline="0" noProof="0" dirty="0">
                <a:ln>
                  <a:noFill/>
                </a:ln>
                <a:solidFill>
                  <a:srgbClr val="DE0058"/>
                </a:solidFill>
                <a:effectLst/>
                <a:uLnTx/>
                <a:uFillTx/>
                <a:latin typeface="+mn-lt"/>
                <a:ea typeface="+mn-ea"/>
                <a:cs typeface="+mn-cs"/>
              </a:rPr>
              <a:t> Plant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800" dirty="0" err="1">
                <a:solidFill>
                  <a:srgbClr val="DE0058"/>
                </a:solidFill>
              </a:rPr>
              <a:t>Sesiwn</a:t>
            </a:r>
            <a:r>
              <a:rPr lang="en-GB" sz="2800" dirty="0">
                <a:solidFill>
                  <a:srgbClr val="DE0058"/>
                </a:solidFill>
              </a:rPr>
              <a:t> 2 – </a:t>
            </a:r>
            <a:r>
              <a:rPr lang="en-GB" sz="2800" dirty="0" err="1">
                <a:solidFill>
                  <a:srgbClr val="DE0058"/>
                </a:solidFill>
              </a:rPr>
              <a:t>dysgu</a:t>
            </a:r>
            <a:r>
              <a:rPr lang="en-GB" sz="2800" dirty="0">
                <a:solidFill>
                  <a:srgbClr val="DE0058"/>
                </a:solidFill>
              </a:rPr>
              <a:t> am Y </a:t>
            </a:r>
            <a:r>
              <a:rPr lang="en-GB" sz="2800" dirty="0" err="1">
                <a:solidFill>
                  <a:srgbClr val="DE0058"/>
                </a:solidFill>
              </a:rPr>
              <a:t>Ffordd</a:t>
            </a:r>
            <a:r>
              <a:rPr lang="en-GB" sz="2800" dirty="0">
                <a:solidFill>
                  <a:srgbClr val="DE0058"/>
                </a:solidFill>
              </a:rPr>
              <a:t> </a:t>
            </a:r>
            <a:r>
              <a:rPr lang="en-GB" sz="2800" dirty="0" err="1">
                <a:solidFill>
                  <a:srgbClr val="DE0058"/>
                </a:solidFill>
              </a:rPr>
              <a:t>Gywir</a:t>
            </a:r>
            <a:r>
              <a:rPr lang="en-GB" sz="2800" dirty="0">
                <a:solidFill>
                  <a:srgbClr val="DE0058"/>
                </a:solidFill>
              </a:rPr>
              <a:t> ac </a:t>
            </a:r>
            <a:r>
              <a:rPr lang="en-GB" sz="2800" dirty="0" err="1">
                <a:solidFill>
                  <a:srgbClr val="DE0058"/>
                </a:solidFill>
              </a:rPr>
              <a:t>ystyried</a:t>
            </a:r>
            <a:r>
              <a:rPr lang="en-GB" sz="2800" dirty="0">
                <a:solidFill>
                  <a:srgbClr val="DE0058"/>
                </a:solidFill>
              </a:rPr>
              <a:t> </a:t>
            </a:r>
            <a:r>
              <a:rPr lang="en-GB" sz="2800" dirty="0" err="1">
                <a:solidFill>
                  <a:srgbClr val="DE0058"/>
                </a:solidFill>
              </a:rPr>
              <a:t>sut</a:t>
            </a:r>
            <a:r>
              <a:rPr lang="en-GB" sz="2800" dirty="0">
                <a:solidFill>
                  <a:srgbClr val="DE0058"/>
                </a:solidFill>
              </a:rPr>
              <a:t> </a:t>
            </a:r>
            <a:r>
              <a:rPr lang="en-GB" sz="2800" dirty="0" err="1">
                <a:solidFill>
                  <a:srgbClr val="DE0058"/>
                </a:solidFill>
              </a:rPr>
              <a:t>gallwch</a:t>
            </a:r>
            <a:r>
              <a:rPr lang="en-GB" sz="2800" dirty="0">
                <a:solidFill>
                  <a:srgbClr val="DE0058"/>
                </a:solidFill>
              </a:rPr>
              <a:t> chi </a:t>
            </a:r>
            <a:r>
              <a:rPr lang="en-GB" sz="2800" dirty="0" err="1">
                <a:solidFill>
                  <a:srgbClr val="DE0058"/>
                </a:solidFill>
              </a:rPr>
              <a:t>sicrhau</a:t>
            </a:r>
            <a:r>
              <a:rPr lang="en-GB" sz="2800" dirty="0">
                <a:solidFill>
                  <a:srgbClr val="DE0058"/>
                </a:solidFill>
              </a:rPr>
              <a:t> </a:t>
            </a:r>
            <a:r>
              <a:rPr lang="en-GB" sz="2800" dirty="0" err="1">
                <a:solidFill>
                  <a:srgbClr val="DE0058"/>
                </a:solidFill>
              </a:rPr>
              <a:t>eich</a:t>
            </a:r>
            <a:r>
              <a:rPr lang="en-GB" sz="2800" dirty="0">
                <a:solidFill>
                  <a:srgbClr val="DE0058"/>
                </a:solidFill>
              </a:rPr>
              <a:t> </a:t>
            </a:r>
            <a:r>
              <a:rPr lang="en-GB" sz="2800" dirty="0" err="1">
                <a:solidFill>
                  <a:srgbClr val="DE0058"/>
                </a:solidFill>
              </a:rPr>
              <a:t>bod</a:t>
            </a:r>
            <a:r>
              <a:rPr lang="en-GB" sz="2800" dirty="0">
                <a:solidFill>
                  <a:srgbClr val="DE0058"/>
                </a:solidFill>
              </a:rPr>
              <a:t> </a:t>
            </a:r>
            <a:r>
              <a:rPr lang="en-GB" sz="2800" dirty="0" err="1">
                <a:solidFill>
                  <a:srgbClr val="DE0058"/>
                </a:solidFill>
              </a:rPr>
              <a:t>yn</a:t>
            </a:r>
            <a:r>
              <a:rPr lang="en-GB" sz="2800" dirty="0">
                <a:solidFill>
                  <a:srgbClr val="DE0058"/>
                </a:solidFill>
              </a:rPr>
              <a:t> </a:t>
            </a:r>
            <a:r>
              <a:rPr lang="en-GB" sz="2800" dirty="0" err="1">
                <a:solidFill>
                  <a:srgbClr val="DE0058"/>
                </a:solidFill>
              </a:rPr>
              <a:t>cefnogi</a:t>
            </a:r>
            <a:r>
              <a:rPr lang="en-GB" sz="2800" dirty="0">
                <a:solidFill>
                  <a:srgbClr val="DE0058"/>
                </a:solidFill>
              </a:rPr>
              <a:t> plant a </a:t>
            </a:r>
            <a:r>
              <a:rPr lang="en-GB" sz="2800" dirty="0" err="1">
                <a:solidFill>
                  <a:srgbClr val="DE0058"/>
                </a:solidFill>
              </a:rPr>
              <a:t>phobl</a:t>
            </a:r>
            <a:r>
              <a:rPr lang="en-GB" sz="2800" dirty="0">
                <a:solidFill>
                  <a:srgbClr val="DE0058"/>
                </a:solidFill>
              </a:rPr>
              <a:t> </a:t>
            </a:r>
            <a:r>
              <a:rPr lang="en-GB" sz="2800" dirty="0" err="1">
                <a:solidFill>
                  <a:srgbClr val="DE0058"/>
                </a:solidFill>
              </a:rPr>
              <a:t>ifanc</a:t>
            </a:r>
            <a:r>
              <a:rPr lang="en-GB" sz="2800" dirty="0">
                <a:solidFill>
                  <a:srgbClr val="DE0058"/>
                </a:solidFill>
              </a:rPr>
              <a:t> </a:t>
            </a:r>
            <a:r>
              <a:rPr lang="en-GB" sz="2800" dirty="0" err="1">
                <a:solidFill>
                  <a:srgbClr val="DE0058"/>
                </a:solidFill>
              </a:rPr>
              <a:t>i</a:t>
            </a:r>
            <a:r>
              <a:rPr lang="en-GB" sz="2800" dirty="0">
                <a:solidFill>
                  <a:srgbClr val="DE0058"/>
                </a:solidFill>
              </a:rPr>
              <a:t> </a:t>
            </a:r>
            <a:r>
              <a:rPr lang="en-GB" sz="2800" dirty="0" err="1">
                <a:solidFill>
                  <a:srgbClr val="DE0058"/>
                </a:solidFill>
              </a:rPr>
              <a:t>gael</a:t>
            </a:r>
            <a:r>
              <a:rPr lang="en-GB" sz="2800" dirty="0">
                <a:solidFill>
                  <a:srgbClr val="DE0058"/>
                </a:solidFill>
              </a:rPr>
              <a:t> </a:t>
            </a:r>
            <a:r>
              <a:rPr lang="en-GB" sz="2800" dirty="0" err="1">
                <a:solidFill>
                  <a:srgbClr val="DE0058"/>
                </a:solidFill>
              </a:rPr>
              <a:t>mynediad</a:t>
            </a:r>
            <a:r>
              <a:rPr lang="en-GB" sz="2800" dirty="0">
                <a:solidFill>
                  <a:srgbClr val="DE0058"/>
                </a:solidFill>
              </a:rPr>
              <a:t> </a:t>
            </a:r>
            <a:r>
              <a:rPr lang="en-GB" sz="2800" dirty="0" err="1">
                <a:solidFill>
                  <a:srgbClr val="DE0058"/>
                </a:solidFill>
              </a:rPr>
              <a:t>i</a:t>
            </a:r>
            <a:r>
              <a:rPr lang="en-GB" sz="2800" dirty="0">
                <a:solidFill>
                  <a:srgbClr val="DE0058"/>
                </a:solidFill>
              </a:rPr>
              <a:t> CCUHP</a:t>
            </a:r>
            <a:endParaRPr kumimoji="0" lang="en-GB" sz="2800" b="0" i="0" u="none" strike="noStrike" kern="1200" cap="none" spc="0" normalizeH="0" baseline="0" noProof="0" dirty="0">
              <a:ln>
                <a:noFill/>
              </a:ln>
              <a:solidFill>
                <a:srgbClr val="DE0058"/>
              </a:solidFill>
              <a:effectLst/>
              <a:uLnTx/>
              <a:uFillTx/>
            </a:endParaRPr>
          </a:p>
        </p:txBody>
      </p:sp>
    </p:spTree>
    <p:extLst>
      <p:ext uri="{BB962C8B-B14F-4D97-AF65-F5344CB8AC3E}">
        <p14:creationId xmlns:p14="http://schemas.microsoft.com/office/powerpoint/2010/main" val="967363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body" idx="1"/>
          </p:nvPr>
        </p:nvSpPr>
        <p:spPr>
          <a:xfrm>
            <a:off x="762441" y="1301871"/>
            <a:ext cx="11277600" cy="4845598"/>
          </a:xfrm>
          <a:prstGeom prst="rect">
            <a:avLst/>
          </a:prstGeom>
        </p:spPr>
        <p:txBody>
          <a:bodyPr>
            <a:normAutofit lnSpcReduction="10000"/>
          </a:bodyPr>
          <a:lstStyle/>
          <a:p>
            <a:pPr marL="0" indent="0">
              <a:lnSpc>
                <a:spcPct val="100000"/>
              </a:lnSpc>
              <a:buNone/>
              <a:defRPr sz="1800"/>
            </a:pPr>
            <a:r>
              <a:rPr sz="3000" b="1" dirty="0" err="1">
                <a:solidFill>
                  <a:srgbClr val="DE0058"/>
                </a:solidFill>
              </a:rPr>
              <a:t>Manylion</a:t>
            </a:r>
            <a:r>
              <a:rPr sz="3000" b="1" dirty="0">
                <a:solidFill>
                  <a:srgbClr val="DE0058"/>
                </a:solidFill>
              </a:rPr>
              <a:t> </a:t>
            </a:r>
            <a:r>
              <a:rPr sz="3000" b="1" dirty="0" err="1">
                <a:solidFill>
                  <a:srgbClr val="DE0058"/>
                </a:solidFill>
              </a:rPr>
              <a:t>Cyswllt</a:t>
            </a:r>
            <a:r>
              <a:rPr lang="en-GB" sz="3000" b="1" dirty="0">
                <a:solidFill>
                  <a:srgbClr val="DE0058"/>
                </a:solidFill>
              </a:rPr>
              <a:t> </a:t>
            </a:r>
            <a:r>
              <a:rPr lang="en-GB" sz="3000" b="1" dirty="0"/>
              <a:t>|  Contact Details</a:t>
            </a:r>
            <a:endParaRPr lang="en-GB" sz="3000" b="1" dirty="0">
              <a:solidFill>
                <a:srgbClr val="DE0058"/>
              </a:solidFill>
            </a:endParaRPr>
          </a:p>
          <a:p>
            <a:pPr marL="0" indent="0">
              <a:lnSpc>
                <a:spcPct val="100000"/>
              </a:lnSpc>
              <a:buNone/>
              <a:defRPr sz="1800"/>
            </a:pPr>
            <a:endParaRPr sz="2200" b="1" dirty="0"/>
          </a:p>
          <a:p>
            <a:pPr marL="0" indent="0">
              <a:lnSpc>
                <a:spcPct val="100000"/>
              </a:lnSpc>
              <a:buNone/>
              <a:defRPr sz="1800"/>
            </a:pPr>
            <a:r>
              <a:rPr lang="en-GB" sz="2200" b="1" dirty="0" err="1">
                <a:solidFill>
                  <a:srgbClr val="DE0058"/>
                </a:solidFill>
              </a:rPr>
              <a:t>Trydar</a:t>
            </a:r>
            <a:r>
              <a:rPr lang="en-GB" sz="2200" b="1" dirty="0">
                <a:solidFill>
                  <a:srgbClr val="DE0058"/>
                </a:solidFill>
              </a:rPr>
              <a:t> | </a:t>
            </a:r>
            <a:r>
              <a:rPr lang="en-GB" sz="2200" b="1" dirty="0"/>
              <a:t>Twitter</a:t>
            </a:r>
            <a:r>
              <a:rPr lang="en-GB" sz="2200" b="1" dirty="0">
                <a:solidFill>
                  <a:srgbClr val="DE0058"/>
                </a:solidFill>
              </a:rPr>
              <a:t>              		@</a:t>
            </a:r>
            <a:r>
              <a:rPr lang="en-GB" sz="2200" b="1" dirty="0" err="1">
                <a:solidFill>
                  <a:srgbClr val="DE0058"/>
                </a:solidFill>
              </a:rPr>
              <a:t>childcomwales</a:t>
            </a:r>
            <a:r>
              <a:rPr lang="en-GB" sz="2200" b="1" dirty="0"/>
              <a:t>/@</a:t>
            </a:r>
            <a:r>
              <a:rPr lang="en-GB" sz="2200" b="1" dirty="0" err="1"/>
              <a:t>complantcymru</a:t>
            </a:r>
            <a:endParaRPr lang="en-GB" sz="2200" b="1" dirty="0"/>
          </a:p>
          <a:p>
            <a:pPr marL="0" indent="0">
              <a:lnSpc>
                <a:spcPct val="100000"/>
              </a:lnSpc>
              <a:buNone/>
              <a:defRPr sz="1800"/>
            </a:pPr>
            <a:r>
              <a:rPr lang="en-GB" sz="2200" b="1" dirty="0" err="1">
                <a:solidFill>
                  <a:srgbClr val="DE0058"/>
                </a:solidFill>
              </a:rPr>
              <a:t>Awr</a:t>
            </a:r>
            <a:r>
              <a:rPr lang="en-GB" sz="2200" b="1" dirty="0">
                <a:solidFill>
                  <a:srgbClr val="DE0058"/>
                </a:solidFill>
              </a:rPr>
              <a:t> </a:t>
            </a:r>
            <a:r>
              <a:rPr lang="en-GB" sz="2200" b="1" dirty="0" err="1">
                <a:solidFill>
                  <a:srgbClr val="DE0058"/>
                </a:solidFill>
              </a:rPr>
              <a:t>Hawliau</a:t>
            </a:r>
            <a:r>
              <a:rPr lang="en-GB" sz="2200" b="1" dirty="0"/>
              <a:t>/ Rights Hour   	</a:t>
            </a:r>
            <a:r>
              <a:rPr lang="en-GB" sz="2200" b="1" dirty="0" err="1">
                <a:solidFill>
                  <a:srgbClr val="DE0058"/>
                </a:solidFill>
              </a:rPr>
              <a:t>Dydd</a:t>
            </a:r>
            <a:r>
              <a:rPr lang="en-GB" sz="2200" b="1" dirty="0">
                <a:solidFill>
                  <a:srgbClr val="DE0058"/>
                </a:solidFill>
              </a:rPr>
              <a:t> </a:t>
            </a:r>
            <a:r>
              <a:rPr lang="en-GB" sz="2200" b="1" dirty="0" err="1">
                <a:solidFill>
                  <a:srgbClr val="DE0058"/>
                </a:solidFill>
              </a:rPr>
              <a:t>Gwener</a:t>
            </a:r>
            <a:r>
              <a:rPr lang="en-GB" sz="2200" b="1" dirty="0">
                <a:solidFill>
                  <a:srgbClr val="DE0058"/>
                </a:solidFill>
              </a:rPr>
              <a:t> </a:t>
            </a:r>
            <a:r>
              <a:rPr lang="en-GB" sz="2200" b="1" dirty="0"/>
              <a:t>/Friday 12- 1 </a:t>
            </a:r>
          </a:p>
          <a:p>
            <a:pPr marL="0" indent="0">
              <a:lnSpc>
                <a:spcPct val="100000"/>
              </a:lnSpc>
              <a:buNone/>
              <a:defRPr sz="1800"/>
            </a:pPr>
            <a:r>
              <a:rPr sz="2200" b="1" dirty="0" err="1">
                <a:solidFill>
                  <a:srgbClr val="DE0058"/>
                </a:solidFill>
              </a:rPr>
              <a:t>Ffôn</a:t>
            </a:r>
            <a:r>
              <a:rPr sz="2200" b="1" dirty="0">
                <a:solidFill>
                  <a:srgbClr val="DE0058"/>
                </a:solidFill>
              </a:rPr>
              <a:t>  </a:t>
            </a:r>
            <a:r>
              <a:rPr lang="en-GB" sz="2200" b="1" dirty="0"/>
              <a:t>| Phone</a:t>
            </a:r>
            <a:r>
              <a:rPr sz="2200" dirty="0"/>
              <a:t>       </a:t>
            </a:r>
            <a:r>
              <a:rPr lang="en-GB" sz="2200" dirty="0"/>
              <a:t>     </a:t>
            </a:r>
            <a:r>
              <a:rPr sz="2200" dirty="0"/>
              <a:t> </a:t>
            </a:r>
            <a:r>
              <a:rPr lang="en-GB" sz="2200" dirty="0"/>
              <a:t>		</a:t>
            </a:r>
            <a:r>
              <a:rPr sz="2200" dirty="0"/>
              <a:t>01792 765600</a:t>
            </a:r>
          </a:p>
          <a:p>
            <a:pPr marL="0" indent="0">
              <a:lnSpc>
                <a:spcPct val="100000"/>
              </a:lnSpc>
              <a:buNone/>
              <a:defRPr sz="1800"/>
            </a:pPr>
            <a:r>
              <a:rPr sz="2200" b="1" dirty="0" err="1">
                <a:solidFill>
                  <a:srgbClr val="DE0058"/>
                </a:solidFill>
              </a:rPr>
              <a:t>Ebost</a:t>
            </a:r>
            <a:r>
              <a:rPr sz="2200" b="1" dirty="0">
                <a:solidFill>
                  <a:srgbClr val="DE0058"/>
                </a:solidFill>
              </a:rPr>
              <a:t> </a:t>
            </a:r>
            <a:r>
              <a:rPr lang="en-GB" sz="2200" b="1" dirty="0"/>
              <a:t>| Email</a:t>
            </a:r>
            <a:r>
              <a:rPr sz="2200" b="1" dirty="0"/>
              <a:t>   </a:t>
            </a:r>
            <a:r>
              <a:rPr sz="2200" dirty="0"/>
              <a:t>      </a:t>
            </a:r>
            <a:r>
              <a:rPr lang="en-GB" sz="2200" dirty="0"/>
              <a:t>       		</a:t>
            </a:r>
            <a:r>
              <a:rPr sz="2200" u="sng" dirty="0">
                <a:solidFill>
                  <a:srgbClr val="0563C1"/>
                </a:solidFill>
                <a:uFill>
                  <a:solidFill>
                    <a:srgbClr val="0563C1"/>
                  </a:solidFill>
                </a:uFill>
                <a:hlinkClick r:id="rId3"/>
              </a:rPr>
              <a:t>post@childcomwales.org.uk</a:t>
            </a:r>
            <a:r>
              <a:rPr lang="en-GB" sz="2200" u="sng" dirty="0">
                <a:solidFill>
                  <a:srgbClr val="0563C1"/>
                </a:solidFill>
                <a:uFill>
                  <a:solidFill>
                    <a:srgbClr val="0563C1"/>
                  </a:solidFill>
                </a:uFill>
              </a:rPr>
              <a:t> </a:t>
            </a:r>
            <a:r>
              <a:rPr lang="en-GB" sz="2200" dirty="0"/>
              <a:t>| </a:t>
            </a:r>
            <a:r>
              <a:rPr lang="en-GB" sz="2200" u="sng" dirty="0">
                <a:solidFill>
                  <a:srgbClr val="0563C1"/>
                </a:solidFill>
                <a:uFill>
                  <a:solidFill>
                    <a:srgbClr val="0563C1"/>
                  </a:solidFill>
                </a:uFill>
              </a:rPr>
              <a:t>post@complantcymru.org.uk </a:t>
            </a:r>
          </a:p>
          <a:p>
            <a:pPr marL="0" indent="0">
              <a:lnSpc>
                <a:spcPct val="100000"/>
              </a:lnSpc>
              <a:buNone/>
              <a:defRPr sz="1800"/>
            </a:pPr>
            <a:r>
              <a:rPr lang="en-GB" sz="2200" b="1" dirty="0"/>
              <a:t>Facebook			</a:t>
            </a:r>
            <a:r>
              <a:rPr lang="en-GB" sz="2200" dirty="0">
                <a:hlinkClick r:id="rId4"/>
              </a:rPr>
              <a:t>https://www.facebook.com/childcomwales/</a:t>
            </a:r>
            <a:endParaRPr sz="2200" dirty="0"/>
          </a:p>
          <a:p>
            <a:pPr marL="0" indent="0">
              <a:lnSpc>
                <a:spcPct val="100000"/>
              </a:lnSpc>
              <a:buNone/>
              <a:defRPr sz="1800"/>
            </a:pPr>
            <a:r>
              <a:rPr sz="2200" b="1" dirty="0" err="1">
                <a:solidFill>
                  <a:srgbClr val="DE0058"/>
                </a:solidFill>
              </a:rPr>
              <a:t>Gwefan</a:t>
            </a:r>
            <a:r>
              <a:rPr sz="2200" dirty="0"/>
              <a:t>  </a:t>
            </a:r>
            <a:r>
              <a:rPr lang="en-GB" sz="2200" b="1" dirty="0"/>
              <a:t>| Website   		</a:t>
            </a:r>
            <a:r>
              <a:rPr sz="2200" u="sng" dirty="0">
                <a:solidFill>
                  <a:srgbClr val="0563C1"/>
                </a:solidFill>
                <a:uFill>
                  <a:solidFill>
                    <a:srgbClr val="0563C1"/>
                  </a:solidFill>
                </a:uFill>
                <a:hlinkClick r:id="" invalidUrl="http://www.childcomwales.org.uk%7C/"/>
              </a:rPr>
              <a:t>www.childcomwales.org.uk</a:t>
            </a:r>
            <a:r>
              <a:rPr sz="2200" dirty="0">
                <a:hlinkClick r:id="" invalidUrl="http://www.childcomwales.org.uk%7C/"/>
              </a:rPr>
              <a:t>|</a:t>
            </a:r>
            <a:r>
              <a:rPr lang="en-GB" sz="2200" dirty="0"/>
              <a:t> </a:t>
            </a:r>
            <a:r>
              <a:rPr lang="en-GB" sz="2200" u="sng" dirty="0">
                <a:solidFill>
                  <a:srgbClr val="0563C1"/>
                </a:solidFill>
                <a:uFill>
                  <a:solidFill>
                    <a:srgbClr val="0563C1"/>
                  </a:solidFill>
                </a:uFill>
                <a:hlinkClick r:id="rId5"/>
              </a:rPr>
              <a:t>www.complantcymru.org.uk</a:t>
            </a:r>
            <a:endParaRPr lang="en-GB" sz="2200" u="sng" dirty="0">
              <a:solidFill>
                <a:srgbClr val="0563C1"/>
              </a:solidFill>
              <a:uFill>
                <a:solidFill>
                  <a:srgbClr val="0563C1"/>
                </a:solidFill>
              </a:uFill>
            </a:endParaRPr>
          </a:p>
          <a:p>
            <a:pPr marL="0" indent="0">
              <a:lnSpc>
                <a:spcPct val="100000"/>
              </a:lnSpc>
              <a:buNone/>
              <a:defRPr sz="1800"/>
            </a:pPr>
            <a:endParaRPr lang="en-GB" sz="2200" dirty="0"/>
          </a:p>
          <a:p>
            <a:pPr marL="0" indent="0">
              <a:lnSpc>
                <a:spcPct val="100000"/>
              </a:lnSpc>
              <a:buNone/>
              <a:defRPr sz="1800"/>
            </a:pPr>
            <a:r>
              <a:rPr sz="2200" dirty="0"/>
              <a:t>          </a:t>
            </a:r>
          </a:p>
          <a:p>
            <a:pPr marL="0" indent="0">
              <a:lnSpc>
                <a:spcPct val="100000"/>
              </a:lnSpc>
              <a:buNone/>
              <a:defRPr sz="1800"/>
            </a:pPr>
            <a:r>
              <a:rPr sz="2200" dirty="0"/>
              <a:t>                             </a:t>
            </a:r>
            <a:r>
              <a:rPr lang="en-GB" sz="2200" dirty="0"/>
              <a:t>        </a:t>
            </a:r>
            <a:endParaRPr sz="2200" dirty="0"/>
          </a:p>
        </p:txBody>
      </p:sp>
    </p:spTree>
    <p:extLst>
      <p:ext uri="{BB962C8B-B14F-4D97-AF65-F5344CB8AC3E}">
        <p14:creationId xmlns:p14="http://schemas.microsoft.com/office/powerpoint/2010/main" val="28746986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32329" y="1331367"/>
            <a:ext cx="4984515" cy="5526633"/>
          </a:xfrm>
        </p:spPr>
        <p:txBody>
          <a:bodyPr>
            <a:normAutofit/>
          </a:bodyPr>
          <a:lstStyle/>
          <a:p>
            <a:pPr marL="0" indent="0">
              <a:buNone/>
            </a:pPr>
            <a:r>
              <a:rPr lang="en-US" altLang="en-US" b="1" dirty="0" err="1">
                <a:solidFill>
                  <a:srgbClr val="DE0058"/>
                </a:solidFill>
                <a:latin typeface="Calibri" panose="020F0502020204030204" pitchFamily="34" charset="0"/>
                <a:sym typeface="GillSans" charset="0"/>
              </a:rPr>
              <a:t>Crynhoi’r</a:t>
            </a:r>
            <a:r>
              <a:rPr lang="en-US" altLang="en-US" b="1" dirty="0">
                <a:solidFill>
                  <a:srgbClr val="DE0058"/>
                </a:solidFill>
                <a:latin typeface="Calibri" panose="020F0502020204030204" pitchFamily="34" charset="0"/>
                <a:sym typeface="GillSans" charset="0"/>
              </a:rPr>
              <a:t> </a:t>
            </a:r>
            <a:r>
              <a:rPr lang="en-US" altLang="en-US" b="1" dirty="0" err="1">
                <a:solidFill>
                  <a:srgbClr val="DE0058"/>
                </a:solidFill>
                <a:latin typeface="Calibri" panose="020F0502020204030204" pitchFamily="34" charset="0"/>
                <a:sym typeface="GillSans" charset="0"/>
              </a:rPr>
              <a:t>ddarlith/Sesiwn</a:t>
            </a:r>
            <a:r>
              <a:rPr lang="en-US" altLang="en-US" b="1" dirty="0">
                <a:solidFill>
                  <a:srgbClr val="DE0058"/>
                </a:solidFill>
                <a:latin typeface="Calibri" panose="020F0502020204030204" pitchFamily="34" charset="0"/>
                <a:sym typeface="GillSans" charset="0"/>
              </a:rPr>
              <a:t> </a:t>
            </a:r>
            <a:r>
              <a:rPr lang="en-US" altLang="en-US" b="1" dirty="0" err="1">
                <a:solidFill>
                  <a:srgbClr val="DE0058"/>
                </a:solidFill>
                <a:latin typeface="Calibri" panose="020F0502020204030204" pitchFamily="34" charset="0"/>
                <a:sym typeface="GillSans" charset="0"/>
              </a:rPr>
              <a:t>ddiwethaf</a:t>
            </a:r>
            <a:endParaRPr lang="en-US" altLang="en-US" b="1" dirty="0">
              <a:solidFill>
                <a:srgbClr val="DE0058"/>
              </a:solidFill>
              <a:latin typeface="Calibri" panose="020F0502020204030204" pitchFamily="34" charset="0"/>
              <a:sym typeface="GillSans" charset="0"/>
            </a:endParaRPr>
          </a:p>
          <a:p>
            <a:pPr>
              <a:buFontTx/>
              <a:buChar char="•"/>
            </a:pPr>
            <a:r>
              <a:rPr lang="en-GB" altLang="en-US" dirty="0" err="1">
                <a:solidFill>
                  <a:srgbClr val="DE0058"/>
                </a:solidFill>
                <a:latin typeface="Calibri" panose="020F0502020204030204" pitchFamily="34" charset="0"/>
                <a:sym typeface="GillSans" charset="0"/>
              </a:rPr>
              <a:t>Cyflwyniad</a:t>
            </a:r>
            <a:r>
              <a:rPr lang="en-GB" altLang="en-US" dirty="0">
                <a:solidFill>
                  <a:srgbClr val="DE0058"/>
                </a:solidFill>
                <a:latin typeface="Calibri" panose="020F0502020204030204" pitchFamily="34" charset="0"/>
                <a:sym typeface="GillSans" charset="0"/>
              </a:rPr>
              <a:t> </a:t>
            </a:r>
            <a:r>
              <a:rPr lang="en-GB" altLang="en-US" dirty="0" err="1">
                <a:solidFill>
                  <a:srgbClr val="DE0058"/>
                </a:solidFill>
                <a:latin typeface="Calibri" panose="020F0502020204030204" pitchFamily="34" charset="0"/>
                <a:sym typeface="GillSans" charset="0"/>
              </a:rPr>
              <a:t>i</a:t>
            </a:r>
            <a:r>
              <a:rPr lang="en-GB" altLang="en-US" dirty="0">
                <a:solidFill>
                  <a:srgbClr val="DE0058"/>
                </a:solidFill>
                <a:latin typeface="Calibri" panose="020F0502020204030204" pitchFamily="34" charset="0"/>
                <a:sym typeface="GillSans" charset="0"/>
              </a:rPr>
              <a:t> </a:t>
            </a:r>
            <a:r>
              <a:rPr lang="en-GB" altLang="en-US" dirty="0" err="1">
                <a:solidFill>
                  <a:srgbClr val="DE0058"/>
                </a:solidFill>
                <a:latin typeface="Calibri" panose="020F0502020204030204" pitchFamily="34" charset="0"/>
                <a:sym typeface="GillSans" charset="0"/>
              </a:rPr>
              <a:t>Gonfensiwn</a:t>
            </a:r>
            <a:r>
              <a:rPr lang="en-GB" altLang="en-US" dirty="0">
                <a:solidFill>
                  <a:srgbClr val="DE0058"/>
                </a:solidFill>
                <a:latin typeface="Calibri" panose="020F0502020204030204" pitchFamily="34" charset="0"/>
                <a:sym typeface="GillSans" charset="0"/>
              </a:rPr>
              <a:t> </a:t>
            </a:r>
            <a:r>
              <a:rPr lang="en-GB" altLang="en-US" dirty="0" err="1">
                <a:solidFill>
                  <a:srgbClr val="DE0058"/>
                </a:solidFill>
                <a:latin typeface="Calibri" panose="020F0502020204030204" pitchFamily="34" charset="0"/>
                <a:sym typeface="GillSans" charset="0"/>
              </a:rPr>
              <a:t>y</a:t>
            </a:r>
            <a:r>
              <a:rPr lang="en-GB" altLang="en-US" dirty="0">
                <a:solidFill>
                  <a:srgbClr val="DE0058"/>
                </a:solidFill>
                <a:latin typeface="Calibri" panose="020F0502020204030204" pitchFamily="34" charset="0"/>
                <a:sym typeface="GillSans" charset="0"/>
              </a:rPr>
              <a:t> </a:t>
            </a:r>
            <a:r>
              <a:rPr lang="en-GB" altLang="en-US" dirty="0" err="1">
                <a:solidFill>
                  <a:srgbClr val="DE0058"/>
                </a:solidFill>
                <a:latin typeface="Calibri" panose="020F0502020204030204" pitchFamily="34" charset="0"/>
                <a:sym typeface="GillSans" charset="0"/>
              </a:rPr>
              <a:t>Cenhedloedd</a:t>
            </a:r>
            <a:r>
              <a:rPr lang="en-GB" altLang="en-US" dirty="0">
                <a:solidFill>
                  <a:srgbClr val="DE0058"/>
                </a:solidFill>
                <a:latin typeface="Calibri" panose="020F0502020204030204" pitchFamily="34" charset="0"/>
                <a:sym typeface="GillSans" charset="0"/>
              </a:rPr>
              <a:t> </a:t>
            </a:r>
            <a:r>
              <a:rPr lang="en-GB" altLang="en-US" dirty="0" err="1">
                <a:solidFill>
                  <a:srgbClr val="DE0058"/>
                </a:solidFill>
                <a:latin typeface="Calibri" panose="020F0502020204030204" pitchFamily="34" charset="0"/>
                <a:sym typeface="GillSans" charset="0"/>
              </a:rPr>
              <a:t>Unedig</a:t>
            </a:r>
            <a:r>
              <a:rPr lang="en-GB" altLang="en-US" dirty="0">
                <a:solidFill>
                  <a:srgbClr val="DE0058"/>
                </a:solidFill>
                <a:latin typeface="Calibri" panose="020F0502020204030204" pitchFamily="34" charset="0"/>
                <a:sym typeface="GillSans" charset="0"/>
              </a:rPr>
              <a:t> </a:t>
            </a:r>
            <a:r>
              <a:rPr lang="en-GB" altLang="en-US" dirty="0" err="1">
                <a:solidFill>
                  <a:srgbClr val="DE0058"/>
                </a:solidFill>
                <a:latin typeface="Calibri" panose="020F0502020204030204" pitchFamily="34" charset="0"/>
                <a:sym typeface="GillSans" charset="0"/>
              </a:rPr>
              <a:t>ar</a:t>
            </a:r>
            <a:r>
              <a:rPr lang="en-GB" altLang="en-US" dirty="0">
                <a:solidFill>
                  <a:srgbClr val="DE0058"/>
                </a:solidFill>
                <a:latin typeface="Calibri" panose="020F0502020204030204" pitchFamily="34" charset="0"/>
                <a:sym typeface="GillSans" charset="0"/>
              </a:rPr>
              <a:t> </a:t>
            </a:r>
            <a:r>
              <a:rPr lang="en-GB" altLang="en-US" dirty="0" err="1">
                <a:solidFill>
                  <a:srgbClr val="DE0058"/>
                </a:solidFill>
                <a:latin typeface="Calibri" panose="020F0502020204030204" pitchFamily="34" charset="0"/>
                <a:sym typeface="GillSans" charset="0"/>
              </a:rPr>
              <a:t>Hawliau’r</a:t>
            </a:r>
            <a:r>
              <a:rPr lang="en-GB" altLang="en-US" dirty="0">
                <a:solidFill>
                  <a:srgbClr val="DE0058"/>
                </a:solidFill>
                <a:latin typeface="Calibri" panose="020F0502020204030204" pitchFamily="34" charset="0"/>
                <a:sym typeface="GillSans" charset="0"/>
              </a:rPr>
              <a:t> </a:t>
            </a:r>
            <a:r>
              <a:rPr lang="en-GB" altLang="en-US" dirty="0" err="1">
                <a:solidFill>
                  <a:srgbClr val="DE0058"/>
                </a:solidFill>
                <a:latin typeface="Calibri" panose="020F0502020204030204" pitchFamily="34" charset="0"/>
                <a:sym typeface="GillSans" charset="0"/>
              </a:rPr>
              <a:t>Plentyn</a:t>
            </a:r>
            <a:r>
              <a:rPr lang="en-GB" altLang="en-US" dirty="0">
                <a:solidFill>
                  <a:srgbClr val="DE0058"/>
                </a:solidFill>
                <a:latin typeface="Calibri" panose="020F0502020204030204" pitchFamily="34" charset="0"/>
                <a:sym typeface="GillSans" charset="0"/>
              </a:rPr>
              <a:t> (CCUHP)</a:t>
            </a:r>
          </a:p>
          <a:p>
            <a:pPr>
              <a:buFontTx/>
              <a:buChar char="•"/>
            </a:pPr>
            <a:r>
              <a:rPr lang="en-US" altLang="en-US" dirty="0" err="1">
                <a:solidFill>
                  <a:srgbClr val="DE0058"/>
                </a:solidFill>
                <a:latin typeface="Calibri" panose="020F0502020204030204" pitchFamily="34" charset="0"/>
                <a:sym typeface="GillSans" charset="0"/>
              </a:rPr>
              <a:t>Amlinellu</a:t>
            </a:r>
            <a:r>
              <a:rPr lang="en-US" altLang="en-US" dirty="0">
                <a:solidFill>
                  <a:srgbClr val="DE0058"/>
                </a:solidFill>
                <a:latin typeface="Calibri" panose="020F0502020204030204" pitchFamily="34" charset="0"/>
                <a:sym typeface="GillSans" charset="0"/>
              </a:rPr>
              <a:t> </a:t>
            </a:r>
            <a:r>
              <a:rPr lang="en-US" altLang="en-US" dirty="0" err="1">
                <a:solidFill>
                  <a:srgbClr val="DE0058"/>
                </a:solidFill>
                <a:latin typeface="Calibri" panose="020F0502020204030204" pitchFamily="34" charset="0"/>
                <a:sym typeface="GillSans" charset="0"/>
              </a:rPr>
              <a:t>rôl</a:t>
            </a:r>
            <a:r>
              <a:rPr lang="en-US" altLang="en-US" dirty="0">
                <a:solidFill>
                  <a:srgbClr val="DE0058"/>
                </a:solidFill>
                <a:latin typeface="Calibri" panose="020F0502020204030204" pitchFamily="34" charset="0"/>
                <a:sym typeface="GillSans" charset="0"/>
              </a:rPr>
              <a:t> </a:t>
            </a:r>
            <a:r>
              <a:rPr lang="en-US" altLang="en-US" dirty="0" err="1">
                <a:solidFill>
                  <a:srgbClr val="DE0058"/>
                </a:solidFill>
                <a:latin typeface="Calibri" panose="020F0502020204030204" pitchFamily="34" charset="0"/>
                <a:sym typeface="GillSans" charset="0"/>
              </a:rPr>
              <a:t>Comisiynydd</a:t>
            </a:r>
            <a:r>
              <a:rPr lang="en-US" altLang="en-US" dirty="0">
                <a:solidFill>
                  <a:srgbClr val="DE0058"/>
                </a:solidFill>
                <a:latin typeface="Calibri" panose="020F0502020204030204" pitchFamily="34" charset="0"/>
                <a:sym typeface="GillSans" charset="0"/>
              </a:rPr>
              <a:t> Plant Cymru</a:t>
            </a:r>
          </a:p>
          <a:p>
            <a:pPr marL="0" indent="0">
              <a:buNone/>
            </a:pPr>
            <a:endParaRPr lang="en-US" altLang="en-US" dirty="0">
              <a:solidFill>
                <a:srgbClr val="DE0058"/>
              </a:solidFill>
              <a:latin typeface="Calibri" panose="020F0502020204030204" pitchFamily="34" charset="0"/>
              <a:sym typeface="GillSans" charset="0"/>
            </a:endParaRPr>
          </a:p>
          <a:p>
            <a:pPr>
              <a:buNone/>
            </a:pPr>
            <a:r>
              <a:rPr lang="en-US" altLang="en-US" b="1" dirty="0" err="1">
                <a:solidFill>
                  <a:srgbClr val="DE0058"/>
                </a:solidFill>
                <a:latin typeface="Calibri" panose="020F0502020204030204" pitchFamily="34" charset="0"/>
                <a:sym typeface="GillSans" charset="0"/>
              </a:rPr>
              <a:t>Nodau’r</a:t>
            </a:r>
            <a:r>
              <a:rPr lang="en-US" altLang="en-US" b="1" dirty="0">
                <a:solidFill>
                  <a:srgbClr val="DE0058"/>
                </a:solidFill>
                <a:latin typeface="Calibri" panose="020F0502020204030204" pitchFamily="34" charset="0"/>
                <a:sym typeface="GillSans" charset="0"/>
              </a:rPr>
              <a:t> </a:t>
            </a:r>
            <a:r>
              <a:rPr lang="en-US" altLang="en-US" b="1" dirty="0" err="1">
                <a:solidFill>
                  <a:srgbClr val="DE0058"/>
                </a:solidFill>
                <a:latin typeface="Calibri" panose="020F0502020204030204" pitchFamily="34" charset="0"/>
                <a:sym typeface="GillSans" charset="0"/>
              </a:rPr>
              <a:t>Sesiwn</a:t>
            </a:r>
            <a:r>
              <a:rPr lang="en-US" altLang="en-US" b="1" dirty="0">
                <a:solidFill>
                  <a:srgbClr val="DE0058"/>
                </a:solidFill>
                <a:latin typeface="Calibri" panose="020F0502020204030204" pitchFamily="34" charset="0"/>
                <a:sym typeface="GillSans" charset="0"/>
              </a:rPr>
              <a:t> hon</a:t>
            </a:r>
          </a:p>
          <a:p>
            <a:pPr>
              <a:buFont typeface="Arial"/>
              <a:buChar char="•"/>
            </a:pPr>
            <a:r>
              <a:rPr lang="en-US" altLang="en-US" dirty="0" err="1">
                <a:solidFill>
                  <a:srgbClr val="DE0058"/>
                </a:solidFill>
                <a:latin typeface="Calibri" panose="020F0502020204030204" pitchFamily="34" charset="0"/>
                <a:sym typeface="GillSans" charset="0"/>
              </a:rPr>
              <a:t>Archwilio</a:t>
            </a:r>
            <a:r>
              <a:rPr lang="en-US" altLang="en-US" dirty="0">
                <a:solidFill>
                  <a:srgbClr val="DE0058"/>
                </a:solidFill>
                <a:latin typeface="Calibri" panose="020F0502020204030204" pitchFamily="34" charset="0"/>
                <a:sym typeface="GillSans" charset="0"/>
              </a:rPr>
              <a:t> a </a:t>
            </a:r>
            <a:r>
              <a:rPr lang="en-US" altLang="en-US" dirty="0" err="1">
                <a:solidFill>
                  <a:srgbClr val="DE0058"/>
                </a:solidFill>
                <a:latin typeface="Calibri" panose="020F0502020204030204" pitchFamily="34" charset="0"/>
                <a:sym typeface="GillSans" charset="0"/>
              </a:rPr>
              <a:t>thrafod</a:t>
            </a:r>
            <a:r>
              <a:rPr lang="en-US" altLang="en-US" dirty="0">
                <a:solidFill>
                  <a:srgbClr val="DE0058"/>
                </a:solidFill>
                <a:latin typeface="Calibri" panose="020F0502020204030204" pitchFamily="34" charset="0"/>
                <a:sym typeface="GillSans" charset="0"/>
              </a:rPr>
              <a:t> Y </a:t>
            </a:r>
            <a:r>
              <a:rPr lang="en-US" altLang="en-US" dirty="0" err="1">
                <a:solidFill>
                  <a:srgbClr val="DE0058"/>
                </a:solidFill>
                <a:latin typeface="Calibri" panose="020F0502020204030204" pitchFamily="34" charset="0"/>
                <a:sym typeface="GillSans" charset="0"/>
              </a:rPr>
              <a:t>Ffordd</a:t>
            </a:r>
            <a:r>
              <a:rPr lang="en-US" altLang="en-US" dirty="0">
                <a:solidFill>
                  <a:srgbClr val="DE0058"/>
                </a:solidFill>
                <a:latin typeface="Calibri" panose="020F0502020204030204" pitchFamily="34" charset="0"/>
                <a:sym typeface="GillSans" charset="0"/>
              </a:rPr>
              <a:t> </a:t>
            </a:r>
            <a:r>
              <a:rPr lang="en-US" altLang="en-US" dirty="0" err="1">
                <a:solidFill>
                  <a:srgbClr val="DE0058"/>
                </a:solidFill>
                <a:latin typeface="Calibri" panose="020F0502020204030204" pitchFamily="34" charset="0"/>
                <a:sym typeface="GillSans" charset="0"/>
              </a:rPr>
              <a:t>Gywir</a:t>
            </a:r>
            <a:r>
              <a:rPr lang="en-US" altLang="en-US" dirty="0">
                <a:solidFill>
                  <a:srgbClr val="DE0058"/>
                </a:solidFill>
                <a:latin typeface="Calibri" panose="020F0502020204030204" pitchFamily="34" charset="0"/>
                <a:sym typeface="GillSans" charset="0"/>
              </a:rPr>
              <a:t> – </a:t>
            </a:r>
            <a:r>
              <a:rPr lang="en-US" altLang="en-US" dirty="0" err="1">
                <a:solidFill>
                  <a:srgbClr val="DE0058"/>
                </a:solidFill>
                <a:latin typeface="Calibri" panose="020F0502020204030204" pitchFamily="34" charset="0"/>
                <a:sym typeface="GillSans" charset="0"/>
              </a:rPr>
              <a:t>gwireddu</a:t>
            </a:r>
            <a:r>
              <a:rPr lang="en-US" altLang="en-US" dirty="0">
                <a:solidFill>
                  <a:srgbClr val="DE0058"/>
                </a:solidFill>
                <a:latin typeface="Calibri" panose="020F0502020204030204" pitchFamily="34" charset="0"/>
                <a:sym typeface="GillSans" charset="0"/>
              </a:rPr>
              <a:t> </a:t>
            </a:r>
            <a:r>
              <a:rPr lang="en-US" altLang="en-US" dirty="0" err="1">
                <a:solidFill>
                  <a:srgbClr val="DE0058"/>
                </a:solidFill>
                <a:latin typeface="Calibri" panose="020F0502020204030204" pitchFamily="34" charset="0"/>
                <a:sym typeface="GillSans" charset="0"/>
              </a:rPr>
              <a:t>hawliau</a:t>
            </a:r>
            <a:endParaRPr lang="en-US" altLang="en-US" dirty="0">
              <a:solidFill>
                <a:srgbClr val="DE0058"/>
              </a:solidFill>
              <a:latin typeface="Calibri" panose="020F0502020204030204" pitchFamily="34" charset="0"/>
              <a:sym typeface="GillSans" charset="0"/>
            </a:endParaRPr>
          </a:p>
          <a:p>
            <a:pPr>
              <a:buFontTx/>
              <a:buChar char="•"/>
            </a:pPr>
            <a:endParaRPr lang="en-US" altLang="en-US" dirty="0">
              <a:latin typeface="Calibri" panose="020F0502020204030204" pitchFamily="34" charset="0"/>
              <a:sym typeface="GillSans" charset="0"/>
            </a:endParaRPr>
          </a:p>
        </p:txBody>
      </p:sp>
      <p:sp>
        <p:nvSpPr>
          <p:cNvPr id="3" name="Content Placeholder 2"/>
          <p:cNvSpPr>
            <a:spLocks noGrp="1"/>
          </p:cNvSpPr>
          <p:nvPr>
            <p:ph sz="half" idx="2"/>
          </p:nvPr>
        </p:nvSpPr>
        <p:spPr/>
        <p:txBody>
          <a:bodyPr>
            <a:normAutofit/>
          </a:bodyPr>
          <a:lstStyle/>
          <a:p>
            <a:pPr marL="0" indent="0">
              <a:buNone/>
            </a:pPr>
            <a:r>
              <a:rPr lang="en-GB" b="1" dirty="0"/>
              <a:t>Recap of the last lecture/Session</a:t>
            </a:r>
            <a:endParaRPr lang="en-US" altLang="en-US" b="1" dirty="0">
              <a:latin typeface="Calibri" panose="020F0502020204030204" pitchFamily="34" charset="0"/>
              <a:ea typeface="ＭＳ Ｐゴシック" panose="020B0600070205080204" pitchFamily="34" charset="-128"/>
            </a:endParaRPr>
          </a:p>
          <a:p>
            <a:pPr marL="0" indent="0">
              <a:buFontTx/>
              <a:buChar char="•"/>
            </a:pPr>
            <a:r>
              <a:rPr lang="en-GB" altLang="en-US" dirty="0">
                <a:latin typeface="Calibri" panose="020F0502020204030204" pitchFamily="34" charset="0"/>
                <a:ea typeface="ＭＳ Ｐゴシック" panose="020B0600070205080204" pitchFamily="34" charset="-128"/>
              </a:rPr>
              <a:t>Introduced the United Nations Convention on the Rights of the Child (UNCRC)</a:t>
            </a:r>
            <a:endParaRPr lang="en-US" altLang="en-US" dirty="0">
              <a:latin typeface="Calibri" panose="020F0502020204030204" pitchFamily="34" charset="0"/>
              <a:ea typeface="ＭＳ Ｐゴシック" panose="020B0600070205080204" pitchFamily="34" charset="-128"/>
            </a:endParaRPr>
          </a:p>
          <a:p>
            <a:pPr marL="0" indent="0">
              <a:buFontTx/>
              <a:buChar char="•"/>
            </a:pPr>
            <a:r>
              <a:rPr lang="en-US" altLang="en-US" dirty="0">
                <a:latin typeface="Calibri" panose="020F0502020204030204" pitchFamily="34" charset="0"/>
                <a:ea typeface="ＭＳ Ｐゴシック" panose="020B0600070205080204" pitchFamily="34" charset="-128"/>
              </a:rPr>
              <a:t>Outlined the role of the Children’s Commissioner for Wales</a:t>
            </a:r>
          </a:p>
          <a:p>
            <a:pPr marL="0" indent="0">
              <a:buFontTx/>
              <a:buChar char="•"/>
            </a:pPr>
            <a:endParaRPr lang="en-US" altLang="en-US" dirty="0">
              <a:latin typeface="Calibri" panose="020F0502020204030204" pitchFamily="34" charset="0"/>
              <a:ea typeface="ＭＳ Ｐゴシック" panose="020B0600070205080204" pitchFamily="34" charset="-128"/>
            </a:endParaRPr>
          </a:p>
          <a:p>
            <a:pPr marL="0" indent="0">
              <a:buNone/>
            </a:pPr>
            <a:r>
              <a:rPr lang="en-US" altLang="en-US" b="1" dirty="0">
                <a:latin typeface="Calibri" panose="020F0502020204030204" pitchFamily="34" charset="0"/>
                <a:ea typeface="ＭＳ Ｐゴシック" panose="020B0600070205080204" pitchFamily="34" charset="-128"/>
              </a:rPr>
              <a:t>Aims of this Session</a:t>
            </a:r>
          </a:p>
          <a:p>
            <a:pPr marL="0" indent="0">
              <a:buFontTx/>
              <a:buChar char="•"/>
            </a:pPr>
            <a:r>
              <a:rPr lang="en-US" altLang="en-US" dirty="0">
                <a:latin typeface="Calibri" panose="020F0502020204030204" pitchFamily="34" charset="0"/>
                <a:ea typeface="ＭＳ Ｐゴシック" panose="020B0600070205080204" pitchFamily="34" charset="-128"/>
              </a:rPr>
              <a:t>Explore and discuss The Right Way – Making rights a reality</a:t>
            </a:r>
          </a:p>
          <a:p>
            <a:pPr marL="0" indent="0">
              <a:buFontTx/>
              <a:buChar char="•"/>
            </a:pPr>
            <a:endParaRPr lang="en-US" altLang="en-US" dirty="0">
              <a:latin typeface="Calibri" panose="020F0502020204030204" pitchFamily="34" charset="0"/>
              <a:ea typeface="ＭＳ Ｐゴシック" panose="020B0600070205080204" pitchFamily="34" charset="-128"/>
            </a:endParaRPr>
          </a:p>
          <a:p>
            <a:endParaRPr lang="en-GB" dirty="0"/>
          </a:p>
        </p:txBody>
      </p:sp>
    </p:spTree>
    <p:extLst>
      <p:ext uri="{BB962C8B-B14F-4D97-AF65-F5344CB8AC3E}">
        <p14:creationId xmlns:p14="http://schemas.microsoft.com/office/powerpoint/2010/main" val="13863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24199" y="1138688"/>
            <a:ext cx="4192645" cy="5719312"/>
          </a:xfrm>
        </p:spPr>
        <p:txBody>
          <a:bodyPr>
            <a:normAutofit fontScale="55000" lnSpcReduction="20000"/>
          </a:bodyPr>
          <a:lstStyle/>
          <a:p>
            <a:pPr marL="0" indent="0">
              <a:buNone/>
            </a:pPr>
            <a:r>
              <a:rPr lang="cy-GB" sz="5100" b="1" dirty="0">
                <a:solidFill>
                  <a:srgbClr val="DE0058"/>
                </a:solidFill>
              </a:rPr>
              <a:t>Pam Dull Gweithredu Seiliedig ar Hawliau Plant?</a:t>
            </a:r>
          </a:p>
          <a:p>
            <a:r>
              <a:rPr lang="cy-GB" sz="5100" dirty="0">
                <a:solidFill>
                  <a:srgbClr val="DE0058"/>
                </a:solidFill>
              </a:rPr>
              <a:t>Eisiau gweld Cymru lle mae pob un plentyn a pherson ifanc â chyfle cyfartal i gyrraedd ei botensial llawn………..</a:t>
            </a:r>
          </a:p>
          <a:p>
            <a:pPr marL="0" indent="0">
              <a:buNone/>
            </a:pPr>
            <a:endParaRPr lang="cy-GB" sz="5100" dirty="0">
              <a:solidFill>
                <a:srgbClr val="DE0058"/>
              </a:solidFill>
            </a:endParaRPr>
          </a:p>
          <a:p>
            <a:pPr marL="0" indent="0">
              <a:buNone/>
            </a:pPr>
            <a:r>
              <a:rPr lang="en-GB" sz="5100" b="1" dirty="0"/>
              <a:t>Why a Children’s Rights Approach?</a:t>
            </a:r>
          </a:p>
          <a:p>
            <a:r>
              <a:rPr lang="en-GB" sz="5100" dirty="0"/>
              <a:t>Aspires to a Wales where all children and young people have an equal chance to be the best that they can be………..</a:t>
            </a:r>
          </a:p>
          <a:p>
            <a:endParaRPr lang="cy-GB" dirty="0">
              <a:solidFill>
                <a:srgbClr val="DE0058"/>
              </a:solidFill>
            </a:endParaRPr>
          </a:p>
          <a:p>
            <a:pPr marL="0" indent="0">
              <a:buNone/>
            </a:pPr>
            <a:r>
              <a:rPr lang="cy-GB" b="1" dirty="0"/>
              <a:t> </a:t>
            </a:r>
          </a:p>
          <a:p>
            <a:pPr marL="0" indent="0">
              <a:buNone/>
            </a:pPr>
            <a:endParaRPr lang="en-GB" dirty="0"/>
          </a:p>
        </p:txBody>
      </p:sp>
      <p:pic>
        <p:nvPicPr>
          <p:cNvPr id="4" name="Picture 3"/>
          <p:cNvPicPr/>
          <p:nvPr/>
        </p:nvPicPr>
        <p:blipFill>
          <a:blip r:embed="rId3"/>
          <a:stretch>
            <a:fillRect/>
          </a:stretch>
        </p:blipFill>
        <p:spPr>
          <a:xfrm>
            <a:off x="5916843" y="1744513"/>
            <a:ext cx="4258402" cy="2730968"/>
          </a:xfrm>
          <a:prstGeom prst="rect">
            <a:avLst/>
          </a:prstGeom>
        </p:spPr>
      </p:pic>
      <p:sp>
        <p:nvSpPr>
          <p:cNvPr id="5" name="TextBox 4"/>
          <p:cNvSpPr txBox="1"/>
          <p:nvPr/>
        </p:nvSpPr>
        <p:spPr>
          <a:xfrm>
            <a:off x="5916843" y="4587369"/>
            <a:ext cx="4258402" cy="1015663"/>
          </a:xfrm>
          <a:prstGeom prst="rect">
            <a:avLst/>
          </a:prstGeom>
          <a:noFill/>
        </p:spPr>
        <p:txBody>
          <a:bodyPr wrap="square" rtlCol="0">
            <a:spAutoFit/>
          </a:bodyPr>
          <a:lstStyle/>
          <a:p>
            <a:r>
              <a:rPr lang="en-GB" sz="2000" dirty="0"/>
              <a:t>Sally Holland</a:t>
            </a:r>
          </a:p>
          <a:p>
            <a:r>
              <a:rPr lang="en-GB" sz="2000" dirty="0" err="1">
                <a:solidFill>
                  <a:srgbClr val="DE0058"/>
                </a:solidFill>
              </a:rPr>
              <a:t>Comisiynydd</a:t>
            </a:r>
            <a:r>
              <a:rPr lang="en-GB" sz="2000" dirty="0">
                <a:solidFill>
                  <a:srgbClr val="DE0058"/>
                </a:solidFill>
              </a:rPr>
              <a:t> Plant Cymru</a:t>
            </a:r>
          </a:p>
          <a:p>
            <a:r>
              <a:rPr lang="en-GB" sz="2000" dirty="0"/>
              <a:t>Children’s Commissioner for Wales</a:t>
            </a:r>
          </a:p>
        </p:txBody>
      </p:sp>
    </p:spTree>
    <p:extLst>
      <p:ext uri="{BB962C8B-B14F-4D97-AF65-F5344CB8AC3E}">
        <p14:creationId xmlns:p14="http://schemas.microsoft.com/office/powerpoint/2010/main" val="155309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47091" y="1146419"/>
            <a:ext cx="5267444" cy="5460589"/>
          </a:xfrm>
        </p:spPr>
        <p:txBody>
          <a:bodyPr>
            <a:noAutofit/>
          </a:bodyPr>
          <a:lstStyle/>
          <a:p>
            <a:pPr marL="0" indent="0">
              <a:buNone/>
            </a:pPr>
            <a:r>
              <a:rPr lang="cy-GB" sz="2600" b="1" dirty="0">
                <a:solidFill>
                  <a:srgbClr val="DE0058"/>
                </a:solidFill>
              </a:rPr>
              <a:t>Beth yw Dull Gweithredu Seiliedig ar Hawliau Plant?</a:t>
            </a:r>
          </a:p>
          <a:p>
            <a:r>
              <a:rPr lang="cy-GB" sz="2600" dirty="0">
                <a:solidFill>
                  <a:srgbClr val="DE0058"/>
                </a:solidFill>
              </a:rPr>
              <a:t>Fframwaith ar gyfer gweithio gyda phlant sydd wedi’i wreiddio yng Nghonfensiwn y CU ar Hawliau’r Plentyn </a:t>
            </a:r>
          </a:p>
          <a:p>
            <a:r>
              <a:rPr lang="cy-GB" sz="2600" dirty="0">
                <a:solidFill>
                  <a:srgbClr val="DE0058"/>
                </a:solidFill>
              </a:rPr>
              <a:t>Mae Dull Gweithredu Seiliedig ar Hawliau Plant yn ymwneud â gosod CCUHP wrth wraidd cynllunio a darparu gwasanaeth, ac integreiddio hawliau plant ym mhob agwedd ar wneud penderfyniadau, polisïau ac ymarfer</a:t>
            </a:r>
          </a:p>
          <a:p>
            <a:endParaRPr lang="en-GB" sz="2200" dirty="0"/>
          </a:p>
        </p:txBody>
      </p:sp>
      <p:sp>
        <p:nvSpPr>
          <p:cNvPr id="3" name="Content Placeholder 2"/>
          <p:cNvSpPr>
            <a:spLocks noGrp="1"/>
          </p:cNvSpPr>
          <p:nvPr>
            <p:ph sz="half" idx="2"/>
          </p:nvPr>
        </p:nvSpPr>
        <p:spPr/>
        <p:txBody>
          <a:bodyPr>
            <a:normAutofit fontScale="92500"/>
          </a:bodyPr>
          <a:lstStyle/>
          <a:p>
            <a:pPr marL="0" indent="0">
              <a:buNone/>
            </a:pPr>
            <a:r>
              <a:rPr lang="en-GB" b="1" dirty="0"/>
              <a:t>What is a Children’s Rights Approach?</a:t>
            </a:r>
            <a:endParaRPr lang="en-GB" dirty="0"/>
          </a:p>
          <a:p>
            <a:r>
              <a:rPr lang="en-GB" dirty="0"/>
              <a:t>A Children’s Rights Approach is a framework for working with children grounded in the UN Convention on the Rights of the Child</a:t>
            </a:r>
          </a:p>
          <a:p>
            <a:endParaRPr lang="en-GB" dirty="0"/>
          </a:p>
          <a:p>
            <a:r>
              <a:rPr lang="en-GB" dirty="0"/>
              <a:t> A Children’s Rights Approach is about placing the UNCRC at the Core of planning and service delivery , and integrating children’s rights into every aspect of decision making , policy and practice </a:t>
            </a:r>
          </a:p>
          <a:p>
            <a:endParaRPr lang="en-GB" dirty="0"/>
          </a:p>
        </p:txBody>
      </p:sp>
    </p:spTree>
    <p:extLst>
      <p:ext uri="{BB962C8B-B14F-4D97-AF65-F5344CB8AC3E}">
        <p14:creationId xmlns:p14="http://schemas.microsoft.com/office/powerpoint/2010/main" val="241945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50797" y="1331367"/>
            <a:ext cx="5726129" cy="5280448"/>
          </a:xfrm>
        </p:spPr>
        <p:txBody>
          <a:bodyPr>
            <a:normAutofit/>
          </a:bodyPr>
          <a:lstStyle/>
          <a:p>
            <a:pPr marL="0" indent="0">
              <a:buNone/>
            </a:pPr>
            <a:r>
              <a:rPr lang="en-GB" altLang="en-US" b="1" dirty="0">
                <a:solidFill>
                  <a:srgbClr val="000000"/>
                </a:solidFill>
                <a:latin typeface="GillSans"/>
                <a:sym typeface="GillSans" charset="0"/>
              </a:rPr>
              <a:t>Activity: Discussion</a:t>
            </a:r>
          </a:p>
          <a:p>
            <a:pPr defTabSz="452050" eaLnBrk="0" fontAlgn="base" hangingPunct="0">
              <a:spcBef>
                <a:spcPct val="0"/>
              </a:spcBef>
              <a:spcAft>
                <a:spcPct val="0"/>
              </a:spcAft>
              <a:defRPr/>
            </a:pPr>
            <a:endParaRPr lang="en-GB" altLang="en-US" dirty="0">
              <a:solidFill>
                <a:srgbClr val="000000"/>
              </a:solidFill>
              <a:latin typeface="GillSans"/>
              <a:sym typeface="GillSans" charset="0"/>
            </a:endParaRPr>
          </a:p>
          <a:p>
            <a:pPr defTabSz="452050" eaLnBrk="0" fontAlgn="base" hangingPunct="0">
              <a:spcBef>
                <a:spcPct val="0"/>
              </a:spcBef>
              <a:spcAft>
                <a:spcPct val="0"/>
              </a:spcAft>
              <a:defRPr/>
            </a:pPr>
            <a:r>
              <a:rPr lang="en-GB" altLang="en-US" dirty="0">
                <a:solidFill>
                  <a:srgbClr val="000000"/>
                </a:solidFill>
                <a:latin typeface="GillSans"/>
                <a:sym typeface="GillSans" charset="0"/>
              </a:rPr>
              <a:t>Each small group takes a card from the symbols card pack – using articles </a:t>
            </a:r>
            <a:r>
              <a:rPr lang="en-GB" dirty="0"/>
              <a:t> 3, 12, 14, 15, 19, 24, 27,28,29, 31, 36, 42. </a:t>
            </a:r>
            <a:endParaRPr lang="en-GB" altLang="en-US" dirty="0">
              <a:solidFill>
                <a:srgbClr val="000000"/>
              </a:solidFill>
              <a:latin typeface="GillSans"/>
              <a:sym typeface="GillSans" charset="0"/>
            </a:endParaRPr>
          </a:p>
          <a:p>
            <a:pPr defTabSz="452050" eaLnBrk="0" fontAlgn="base" hangingPunct="0">
              <a:spcBef>
                <a:spcPct val="0"/>
              </a:spcBef>
              <a:spcAft>
                <a:spcPct val="0"/>
              </a:spcAft>
              <a:defRPr/>
            </a:pPr>
            <a:endParaRPr lang="en-GB" altLang="en-US" dirty="0">
              <a:solidFill>
                <a:srgbClr val="000000"/>
              </a:solidFill>
              <a:latin typeface="GillSans"/>
              <a:sym typeface="GillSans" charset="0"/>
            </a:endParaRPr>
          </a:p>
          <a:p>
            <a:pPr defTabSz="452050" eaLnBrk="0" fontAlgn="base" hangingPunct="0">
              <a:spcBef>
                <a:spcPct val="0"/>
              </a:spcBef>
              <a:spcAft>
                <a:spcPct val="0"/>
              </a:spcAft>
              <a:defRPr/>
            </a:pPr>
            <a:r>
              <a:rPr lang="en-GB" altLang="en-US" dirty="0">
                <a:solidFill>
                  <a:srgbClr val="000000"/>
                </a:solidFill>
                <a:latin typeface="GillSans"/>
                <a:sym typeface="GillSans" charset="0"/>
              </a:rPr>
              <a:t>Discuss: What could you do to make this right a reality for children or young people in your setting? </a:t>
            </a:r>
          </a:p>
          <a:p>
            <a:pPr defTabSz="452050" eaLnBrk="0" fontAlgn="base" hangingPunct="0">
              <a:spcBef>
                <a:spcPct val="0"/>
              </a:spcBef>
              <a:spcAft>
                <a:spcPct val="0"/>
              </a:spcAft>
              <a:defRPr/>
            </a:pPr>
            <a:endParaRPr lang="en-GB" dirty="0">
              <a:solidFill>
                <a:srgbClr val="000000"/>
              </a:solidFill>
              <a:latin typeface="GillSans"/>
              <a:sym typeface="GillSans" charset="0"/>
            </a:endParaRPr>
          </a:p>
          <a:p>
            <a:pPr defTabSz="452050" eaLnBrk="0" fontAlgn="base" hangingPunct="0">
              <a:spcBef>
                <a:spcPct val="0"/>
              </a:spcBef>
              <a:spcAft>
                <a:spcPct val="0"/>
              </a:spcAft>
              <a:defRPr/>
            </a:pPr>
            <a:r>
              <a:rPr lang="en-GB" dirty="0"/>
              <a:t>Brief feedback</a:t>
            </a:r>
          </a:p>
        </p:txBody>
      </p:sp>
      <p:sp>
        <p:nvSpPr>
          <p:cNvPr id="4" name="Content Placeholder 1"/>
          <p:cNvSpPr txBox="1">
            <a:spLocks/>
          </p:cNvSpPr>
          <p:nvPr/>
        </p:nvSpPr>
        <p:spPr>
          <a:xfrm>
            <a:off x="419332" y="1483767"/>
            <a:ext cx="5590193" cy="4845596"/>
          </a:xfrm>
          <a:prstGeom prst="rect">
            <a:avLst/>
          </a:prstGeom>
        </p:spPr>
        <p:txBody>
          <a:bodyPr vert="horz" lIns="91440" tIns="45720" rIns="91440" bIns="45720" rtlCol="0">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2800" b="1" i="0" u="none" strike="noStrike" kern="1200" cap="none" spc="0" normalizeH="0" baseline="0" noProof="0" dirty="0" err="1">
                <a:ln>
                  <a:noFill/>
                </a:ln>
                <a:solidFill>
                  <a:srgbClr val="DE0058"/>
                </a:solidFill>
                <a:effectLst/>
                <a:uLnTx/>
                <a:uFillTx/>
                <a:latin typeface="GillSans"/>
                <a:ea typeface="+mn-ea"/>
                <a:cs typeface="+mn-cs"/>
                <a:sym typeface="GillSans" charset="0"/>
              </a:rPr>
              <a:t>Gweithgaredd</a:t>
            </a:r>
            <a:r>
              <a:rPr kumimoji="0" lang="en-GB" altLang="en-US" sz="2800" b="1"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1" i="0" u="none" strike="noStrike" kern="1200" cap="none" spc="0" normalizeH="0" baseline="0" noProof="0" dirty="0" err="1">
                <a:ln>
                  <a:noFill/>
                </a:ln>
                <a:solidFill>
                  <a:srgbClr val="DE0058"/>
                </a:solidFill>
                <a:effectLst/>
                <a:uLnTx/>
                <a:uFillTx/>
                <a:latin typeface="GillSans"/>
                <a:ea typeface="+mn-ea"/>
                <a:cs typeface="+mn-cs"/>
                <a:sym typeface="GillSans" charset="0"/>
              </a:rPr>
              <a:t>Trafodaeth</a:t>
            </a:r>
            <a:endParaRPr kumimoji="0" lang="en-GB" altLang="en-US" sz="2800" b="1" i="0" u="none" strike="noStrike" kern="1200" cap="none" spc="0" normalizeH="0" baseline="0" noProof="0" dirty="0">
              <a:ln>
                <a:noFill/>
              </a:ln>
              <a:solidFill>
                <a:srgbClr val="DE0058"/>
              </a:solidFill>
              <a:effectLst/>
              <a:uLnTx/>
              <a:uFillTx/>
              <a:latin typeface="GillSans"/>
              <a:ea typeface="+mn-ea"/>
              <a:cs typeface="+mn-cs"/>
              <a:sym typeface="GillSans" charset="0"/>
            </a:endParaRPr>
          </a:p>
          <a:p>
            <a:pPr marL="228600" marR="0" lvl="0" indent="-228600" algn="l" defTabSz="452050" rtl="0" eaLnBrk="0" fontAlgn="base" latinLnBrk="0" hangingPunct="0">
              <a:lnSpc>
                <a:spcPct val="90000"/>
              </a:lnSpc>
              <a:spcBef>
                <a:spcPct val="0"/>
              </a:spcBef>
              <a:spcAft>
                <a:spcPct val="0"/>
              </a:spcAft>
              <a:buClrTx/>
              <a:buSzTx/>
              <a:buFont typeface="Arial" panose="020B0604020202020204" pitchFamily="34" charset="0"/>
              <a:buChar char="•"/>
              <a:tabLst/>
              <a:defRPr/>
            </a:pPr>
            <a:endPar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endParaRPr>
          </a:p>
          <a:p>
            <a:pPr marL="228600" marR="0" lvl="0" indent="-228600" algn="l" defTabSz="45205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Mae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pob</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grŵp</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bach</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yn</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cymryd</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cerdyn</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o’r</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pecyn</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o</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gardiau</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symbolau</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gan</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ddefnyddio</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erthyglau</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sz="2800" b="0" i="0" u="none" strike="noStrike" kern="1200" cap="none" spc="0" normalizeH="0" baseline="0" noProof="0" dirty="0">
                <a:ln>
                  <a:noFill/>
                </a:ln>
                <a:solidFill>
                  <a:srgbClr val="DE0058"/>
                </a:solidFill>
                <a:effectLst/>
                <a:uLnTx/>
                <a:uFillTx/>
                <a:latin typeface="+mn-lt"/>
                <a:ea typeface="+mn-ea"/>
                <a:cs typeface="+mn-cs"/>
              </a:rPr>
              <a:t>3, 12, 14, 15, 19, 24, 27, 28, 29, 31, 36, 42. </a:t>
            </a:r>
            <a:endPar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endParaRPr>
          </a:p>
          <a:p>
            <a:pPr marL="228600" marR="0" lvl="0" indent="-228600" algn="l" defTabSz="452050" rtl="0" eaLnBrk="0" fontAlgn="base" latinLnBrk="0" hangingPunct="0">
              <a:lnSpc>
                <a:spcPct val="90000"/>
              </a:lnSpc>
              <a:spcBef>
                <a:spcPct val="0"/>
              </a:spcBef>
              <a:spcAft>
                <a:spcPct val="0"/>
              </a:spcAft>
              <a:buClrTx/>
              <a:buSzTx/>
              <a:buFont typeface="Arial" panose="020B0604020202020204" pitchFamily="34" charset="0"/>
              <a:buChar char="•"/>
              <a:tabLst/>
              <a:defRPr/>
            </a:pPr>
            <a:endPar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endParaRPr>
          </a:p>
          <a:p>
            <a:pPr marL="228600" marR="0" lvl="0" indent="-228600" algn="l" defTabSz="45205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Trafodaeth</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Beth </a:t>
            </a:r>
            <a:r>
              <a:rPr lang="en-GB" altLang="en-US" sz="2800" dirty="0" err="1">
                <a:solidFill>
                  <a:srgbClr val="DE0058"/>
                </a:solidFill>
                <a:latin typeface="GillSans"/>
                <a:sym typeface="GillSans" charset="0"/>
              </a:rPr>
              <a:t>gallwch</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chi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ei</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wneud</a:t>
            </a:r>
            <a:r>
              <a:rPr lang="en-GB" altLang="en-US" sz="2800" dirty="0">
                <a:solidFill>
                  <a:srgbClr val="DE0058"/>
                </a:solidFill>
                <a:latin typeface="GillSans"/>
                <a:sym typeface="GillSans" charset="0"/>
              </a:rPr>
              <a:t> </a:t>
            </a:r>
            <a:r>
              <a:rPr lang="en-GB" altLang="en-US" sz="2800" dirty="0" err="1">
                <a:solidFill>
                  <a:srgbClr val="DE0058"/>
                </a:solidFill>
                <a:latin typeface="GillSans"/>
                <a:sym typeface="GillSans" charset="0"/>
              </a:rPr>
              <a:t>i</a:t>
            </a:r>
            <a:r>
              <a:rPr lang="en-GB" altLang="en-US" sz="2800" dirty="0">
                <a:solidFill>
                  <a:srgbClr val="DE0058"/>
                </a:solidFill>
                <a:latin typeface="GillSan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wireddu’r</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hawl</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hon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i</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blant</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phobl</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ifanc</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yn</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eich</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lleoliad</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chi? </a:t>
            </a:r>
          </a:p>
          <a:p>
            <a:pPr marL="228600" marR="0" lvl="0" indent="-228600" algn="l" defTabSz="452050" rtl="0" eaLnBrk="0" fontAlgn="base" latinLnBrk="0" hangingPunct="0">
              <a:lnSpc>
                <a:spcPct val="90000"/>
              </a:lnSpc>
              <a:spcBef>
                <a:spcPct val="0"/>
              </a:spcBef>
              <a:spcAft>
                <a:spcPct val="0"/>
              </a:spcAft>
              <a:buClrTx/>
              <a:buSzTx/>
              <a:buFont typeface="Arial" panose="020B0604020202020204" pitchFamily="34" charset="0"/>
              <a:buChar char="•"/>
              <a:tabLst/>
              <a:defRPr/>
            </a:pPr>
            <a:endParaRPr lang="en-GB" altLang="en-US" sz="2800" dirty="0">
              <a:solidFill>
                <a:srgbClr val="DE0058"/>
              </a:solidFill>
              <a:latin typeface="GillSans"/>
              <a:sym typeface="GillSans" charset="0"/>
            </a:endParaRPr>
          </a:p>
          <a:p>
            <a:pPr marL="228600" marR="0" lvl="0" indent="-228600" algn="l" defTabSz="45205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Adborth</a:t>
            </a:r>
            <a:r>
              <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rPr>
              <a:t> </a:t>
            </a:r>
            <a:r>
              <a:rPr kumimoji="0" lang="en-GB" altLang="en-US" sz="2800" b="0" i="0" u="none" strike="noStrike" kern="1200" cap="none" spc="0" normalizeH="0" baseline="0" noProof="0" dirty="0" err="1">
                <a:ln>
                  <a:noFill/>
                </a:ln>
                <a:solidFill>
                  <a:srgbClr val="DE0058"/>
                </a:solidFill>
                <a:effectLst/>
                <a:uLnTx/>
                <a:uFillTx/>
                <a:latin typeface="GillSans"/>
                <a:ea typeface="+mn-ea"/>
                <a:cs typeface="+mn-cs"/>
                <a:sym typeface="GillSans" charset="0"/>
              </a:rPr>
              <a:t>cryno</a:t>
            </a:r>
            <a:endParaRPr kumimoji="0" lang="en-GB" altLang="en-US" sz="2800" b="0" i="0" u="none" strike="noStrike" kern="1200" cap="none" spc="0" normalizeH="0" baseline="0" noProof="0" dirty="0">
              <a:ln>
                <a:noFill/>
              </a:ln>
              <a:solidFill>
                <a:srgbClr val="DE0058"/>
              </a:solidFill>
              <a:effectLst/>
              <a:uLnTx/>
              <a:uFillTx/>
              <a:latin typeface="GillSans"/>
              <a:ea typeface="+mn-ea"/>
              <a:cs typeface="+mn-cs"/>
              <a:sym typeface="GillSans"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753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4"/>
          <p:cNvSpPr txBox="1">
            <a:spLocks/>
          </p:cNvSpPr>
          <p:nvPr/>
        </p:nvSpPr>
        <p:spPr>
          <a:xfrm>
            <a:off x="400699" y="1134750"/>
            <a:ext cx="5497733" cy="43395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72214">
              <a:lnSpc>
                <a:spcPct val="120000"/>
              </a:lnSpc>
              <a:spcBef>
                <a:spcPts val="200"/>
              </a:spcBef>
              <a:defRPr sz="1800"/>
            </a:pPr>
            <a:r>
              <a:rPr lang="en-GB" sz="3000" dirty="0" err="1">
                <a:solidFill>
                  <a:srgbClr val="DE0058"/>
                </a:solidFill>
                <a:latin typeface="+mj-lt"/>
              </a:rPr>
              <a:t>Ymgorffori</a:t>
            </a:r>
            <a:r>
              <a:rPr lang="en-GB" sz="3000" dirty="0">
                <a:solidFill>
                  <a:srgbClr val="DE0058"/>
                </a:solidFill>
                <a:latin typeface="+mj-lt"/>
              </a:rPr>
              <a:t> CCUHP</a:t>
            </a:r>
          </a:p>
          <a:p>
            <a:pPr defTabSz="572214">
              <a:lnSpc>
                <a:spcPct val="120000"/>
              </a:lnSpc>
              <a:spcBef>
                <a:spcPts val="200"/>
              </a:spcBef>
              <a:defRPr sz="1800"/>
            </a:pPr>
            <a:endParaRPr lang="en-GB" sz="3000" dirty="0">
              <a:solidFill>
                <a:srgbClr val="DE0058"/>
              </a:solidFill>
              <a:latin typeface="+mj-lt"/>
            </a:endParaRPr>
          </a:p>
          <a:p>
            <a:pPr defTabSz="572214">
              <a:lnSpc>
                <a:spcPct val="120000"/>
              </a:lnSpc>
              <a:spcBef>
                <a:spcPts val="200"/>
              </a:spcBef>
              <a:defRPr sz="1800"/>
            </a:pPr>
            <a:r>
              <a:rPr lang="en-GB" sz="3000" dirty="0" err="1">
                <a:solidFill>
                  <a:srgbClr val="DE0058"/>
                </a:solidFill>
                <a:latin typeface="+mj-lt"/>
              </a:rPr>
              <a:t>Cydraddoldeb</a:t>
            </a:r>
            <a:r>
              <a:rPr lang="en-GB" sz="3000" dirty="0">
                <a:solidFill>
                  <a:srgbClr val="DE0058"/>
                </a:solidFill>
                <a:latin typeface="+mj-lt"/>
              </a:rPr>
              <a:t> a </a:t>
            </a:r>
            <a:r>
              <a:rPr lang="en-GB" sz="3000" dirty="0" err="1">
                <a:solidFill>
                  <a:srgbClr val="DE0058"/>
                </a:solidFill>
                <a:latin typeface="+mj-lt"/>
              </a:rPr>
              <a:t>pheidio</a:t>
            </a:r>
            <a:r>
              <a:rPr lang="en-GB" sz="3000" dirty="0">
                <a:solidFill>
                  <a:srgbClr val="DE0058"/>
                </a:solidFill>
                <a:latin typeface="+mj-lt"/>
              </a:rPr>
              <a:t> </a:t>
            </a:r>
            <a:r>
              <a:rPr lang="en-GB" sz="3000" dirty="0" err="1">
                <a:solidFill>
                  <a:srgbClr val="DE0058"/>
                </a:solidFill>
                <a:latin typeface="+mj-lt"/>
              </a:rPr>
              <a:t>â</a:t>
            </a:r>
            <a:r>
              <a:rPr lang="en-GB" sz="3000" dirty="0">
                <a:solidFill>
                  <a:srgbClr val="DE0058"/>
                </a:solidFill>
                <a:latin typeface="+mj-lt"/>
              </a:rPr>
              <a:t> </a:t>
            </a:r>
            <a:r>
              <a:rPr lang="en-GB" sz="3000" dirty="0" err="1">
                <a:solidFill>
                  <a:srgbClr val="DE0058"/>
                </a:solidFill>
                <a:latin typeface="+mj-lt"/>
              </a:rPr>
              <a:t>chamwahaniaethu</a:t>
            </a:r>
            <a:endParaRPr lang="en-GB" sz="3000" dirty="0">
              <a:solidFill>
                <a:srgbClr val="DE0058"/>
              </a:solidFill>
              <a:latin typeface="+mj-lt"/>
            </a:endParaRPr>
          </a:p>
          <a:p>
            <a:pPr defTabSz="572214">
              <a:lnSpc>
                <a:spcPct val="120000"/>
              </a:lnSpc>
              <a:spcBef>
                <a:spcPts val="200"/>
              </a:spcBef>
              <a:defRPr sz="1800"/>
            </a:pPr>
            <a:endParaRPr lang="en-GB" sz="3000" dirty="0">
              <a:latin typeface="+mj-lt"/>
            </a:endParaRPr>
          </a:p>
          <a:p>
            <a:pPr defTabSz="572214">
              <a:lnSpc>
                <a:spcPct val="120000"/>
              </a:lnSpc>
              <a:spcBef>
                <a:spcPts val="200"/>
              </a:spcBef>
              <a:defRPr sz="1800"/>
            </a:pPr>
            <a:r>
              <a:rPr lang="en-GB" sz="3000" dirty="0" err="1">
                <a:solidFill>
                  <a:srgbClr val="DE0058"/>
                </a:solidFill>
                <a:latin typeface="+mj-lt"/>
              </a:rPr>
              <a:t>Grymuso</a:t>
            </a:r>
            <a:r>
              <a:rPr lang="en-GB" sz="3000" dirty="0">
                <a:solidFill>
                  <a:srgbClr val="DE0058"/>
                </a:solidFill>
                <a:latin typeface="+mj-lt"/>
              </a:rPr>
              <a:t> plant</a:t>
            </a:r>
          </a:p>
          <a:p>
            <a:pPr defTabSz="572214">
              <a:lnSpc>
                <a:spcPct val="120000"/>
              </a:lnSpc>
              <a:spcBef>
                <a:spcPts val="200"/>
              </a:spcBef>
              <a:defRPr sz="1800"/>
            </a:pPr>
            <a:endParaRPr lang="en-GB" sz="3000" dirty="0">
              <a:solidFill>
                <a:srgbClr val="DE0058"/>
              </a:solidFill>
              <a:latin typeface="+mj-lt"/>
            </a:endParaRPr>
          </a:p>
          <a:p>
            <a:pPr defTabSz="572214">
              <a:lnSpc>
                <a:spcPct val="120000"/>
              </a:lnSpc>
              <a:spcBef>
                <a:spcPts val="200"/>
              </a:spcBef>
              <a:defRPr sz="1800"/>
            </a:pPr>
            <a:r>
              <a:rPr lang="en-GB" sz="3000" dirty="0" err="1">
                <a:solidFill>
                  <a:srgbClr val="DE0058"/>
                </a:solidFill>
                <a:latin typeface="+mj-lt"/>
              </a:rPr>
              <a:t>Cyfranogiad</a:t>
            </a:r>
            <a:endParaRPr lang="en-GB" sz="3000" dirty="0">
              <a:solidFill>
                <a:srgbClr val="DE0058"/>
              </a:solidFill>
              <a:latin typeface="+mj-lt"/>
            </a:endParaRPr>
          </a:p>
          <a:p>
            <a:pPr defTabSz="572214">
              <a:lnSpc>
                <a:spcPct val="120000"/>
              </a:lnSpc>
              <a:spcBef>
                <a:spcPts val="200"/>
              </a:spcBef>
              <a:defRPr sz="1800"/>
            </a:pPr>
            <a:endParaRPr lang="en-GB" sz="3000" dirty="0">
              <a:solidFill>
                <a:srgbClr val="DE0058"/>
              </a:solidFill>
              <a:latin typeface="+mj-lt"/>
            </a:endParaRPr>
          </a:p>
          <a:p>
            <a:pPr defTabSz="572214">
              <a:lnSpc>
                <a:spcPct val="120000"/>
              </a:lnSpc>
              <a:spcBef>
                <a:spcPts val="200"/>
              </a:spcBef>
              <a:defRPr sz="1800"/>
            </a:pPr>
            <a:r>
              <a:rPr lang="en-GB" sz="3000" dirty="0" err="1">
                <a:solidFill>
                  <a:srgbClr val="DE0058"/>
                </a:solidFill>
                <a:latin typeface="+mj-lt"/>
              </a:rPr>
              <a:t>Atebolrwydd</a:t>
            </a:r>
            <a:endParaRPr lang="en-GB" sz="3000" dirty="0">
              <a:solidFill>
                <a:srgbClr val="DE0058"/>
              </a:solidFill>
              <a:latin typeface="+mj-lt"/>
            </a:endParaRPr>
          </a:p>
        </p:txBody>
      </p:sp>
      <p:sp>
        <p:nvSpPr>
          <p:cNvPr id="6" name="Shape 74"/>
          <p:cNvSpPr txBox="1">
            <a:spLocks/>
          </p:cNvSpPr>
          <p:nvPr/>
        </p:nvSpPr>
        <p:spPr>
          <a:xfrm>
            <a:off x="5661317" y="1322320"/>
            <a:ext cx="5515171" cy="4703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72214">
              <a:lnSpc>
                <a:spcPct val="80000"/>
              </a:lnSpc>
              <a:spcBef>
                <a:spcPts val="200"/>
              </a:spcBef>
              <a:defRPr sz="1800"/>
            </a:pPr>
            <a:r>
              <a:rPr lang="en-GB" sz="3000" dirty="0">
                <a:latin typeface="+mj-lt"/>
              </a:rPr>
              <a:t>Embedding the UNCRC</a:t>
            </a:r>
          </a:p>
          <a:p>
            <a:pPr defTabSz="572214">
              <a:lnSpc>
                <a:spcPct val="80000"/>
              </a:lnSpc>
              <a:spcBef>
                <a:spcPts val="200"/>
              </a:spcBef>
              <a:defRPr sz="1800"/>
            </a:pPr>
            <a:endParaRPr lang="en-GB" sz="3000" dirty="0">
              <a:latin typeface="+mj-lt"/>
            </a:endParaRPr>
          </a:p>
          <a:p>
            <a:pPr marL="0" indent="0" defTabSz="572214">
              <a:lnSpc>
                <a:spcPct val="80000"/>
              </a:lnSpc>
              <a:spcBef>
                <a:spcPts val="200"/>
              </a:spcBef>
              <a:buNone/>
              <a:defRPr sz="1800"/>
            </a:pPr>
            <a:endParaRPr lang="en-GB" sz="3000" dirty="0">
              <a:latin typeface="+mj-lt"/>
            </a:endParaRPr>
          </a:p>
          <a:p>
            <a:pPr defTabSz="572214">
              <a:lnSpc>
                <a:spcPct val="80000"/>
              </a:lnSpc>
              <a:spcBef>
                <a:spcPts val="200"/>
              </a:spcBef>
              <a:defRPr sz="1800"/>
            </a:pPr>
            <a:r>
              <a:rPr lang="en-GB" sz="3000" dirty="0">
                <a:latin typeface="+mj-lt"/>
              </a:rPr>
              <a:t>Equality and non-discrimination</a:t>
            </a:r>
          </a:p>
          <a:p>
            <a:pPr defTabSz="572214">
              <a:lnSpc>
                <a:spcPct val="80000"/>
              </a:lnSpc>
              <a:spcBef>
                <a:spcPts val="200"/>
              </a:spcBef>
              <a:defRPr sz="1800"/>
            </a:pPr>
            <a:endParaRPr lang="en-GB" sz="3000" dirty="0">
              <a:latin typeface="+mj-lt"/>
            </a:endParaRPr>
          </a:p>
          <a:p>
            <a:pPr marL="0" indent="0" defTabSz="572214">
              <a:lnSpc>
                <a:spcPct val="80000"/>
              </a:lnSpc>
              <a:spcBef>
                <a:spcPts val="200"/>
              </a:spcBef>
              <a:buNone/>
              <a:defRPr sz="1800"/>
            </a:pPr>
            <a:endParaRPr lang="en-GB" sz="3000" dirty="0">
              <a:latin typeface="+mj-lt"/>
            </a:endParaRPr>
          </a:p>
          <a:p>
            <a:pPr defTabSz="572214">
              <a:lnSpc>
                <a:spcPct val="80000"/>
              </a:lnSpc>
              <a:spcBef>
                <a:spcPts val="200"/>
              </a:spcBef>
              <a:defRPr sz="1800"/>
            </a:pPr>
            <a:r>
              <a:rPr lang="en-GB" sz="3000" dirty="0">
                <a:latin typeface="+mj-lt"/>
              </a:rPr>
              <a:t>Empowering Children</a:t>
            </a:r>
          </a:p>
          <a:p>
            <a:pPr marL="0" indent="0" defTabSz="572214">
              <a:lnSpc>
                <a:spcPct val="80000"/>
              </a:lnSpc>
              <a:spcBef>
                <a:spcPts val="200"/>
              </a:spcBef>
              <a:buNone/>
              <a:defRPr sz="1800"/>
            </a:pPr>
            <a:endParaRPr lang="en-GB" sz="3000" dirty="0">
              <a:latin typeface="+mj-lt"/>
            </a:endParaRPr>
          </a:p>
          <a:p>
            <a:pPr marL="0" indent="0" defTabSz="572214">
              <a:lnSpc>
                <a:spcPct val="80000"/>
              </a:lnSpc>
              <a:spcBef>
                <a:spcPts val="200"/>
              </a:spcBef>
              <a:buNone/>
              <a:defRPr sz="1800"/>
            </a:pPr>
            <a:endParaRPr lang="en-GB" sz="3000" dirty="0">
              <a:latin typeface="+mj-lt"/>
            </a:endParaRPr>
          </a:p>
          <a:p>
            <a:pPr defTabSz="572214">
              <a:lnSpc>
                <a:spcPct val="80000"/>
              </a:lnSpc>
              <a:spcBef>
                <a:spcPts val="200"/>
              </a:spcBef>
              <a:defRPr sz="1800"/>
            </a:pPr>
            <a:r>
              <a:rPr lang="en-GB" sz="3000" dirty="0">
                <a:latin typeface="+mj-lt"/>
              </a:rPr>
              <a:t>Participation</a:t>
            </a:r>
          </a:p>
          <a:p>
            <a:pPr lvl="1" defTabSz="572214">
              <a:lnSpc>
                <a:spcPct val="80000"/>
              </a:lnSpc>
              <a:spcBef>
                <a:spcPts val="200"/>
              </a:spcBef>
              <a:defRPr sz="1800"/>
            </a:pPr>
            <a:endParaRPr lang="en-GB" sz="3000" dirty="0">
              <a:latin typeface="+mj-lt"/>
            </a:endParaRPr>
          </a:p>
          <a:p>
            <a:pPr lvl="1" defTabSz="572214">
              <a:lnSpc>
                <a:spcPct val="80000"/>
              </a:lnSpc>
              <a:spcBef>
                <a:spcPts val="200"/>
              </a:spcBef>
              <a:defRPr sz="1800"/>
            </a:pPr>
            <a:endParaRPr lang="en-GB" sz="3000" dirty="0">
              <a:latin typeface="+mj-lt"/>
            </a:endParaRPr>
          </a:p>
          <a:p>
            <a:pPr defTabSz="572214">
              <a:lnSpc>
                <a:spcPct val="80000"/>
              </a:lnSpc>
              <a:spcBef>
                <a:spcPts val="200"/>
              </a:spcBef>
              <a:defRPr sz="1800"/>
            </a:pPr>
            <a:r>
              <a:rPr lang="en-GB" sz="3000" dirty="0">
                <a:latin typeface="+mj-lt"/>
              </a:rPr>
              <a:t>Accountability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5552" y="4727638"/>
            <a:ext cx="3906448" cy="2130362"/>
          </a:xfrm>
          <a:prstGeom prst="rect">
            <a:avLst/>
          </a:prstGeom>
        </p:spPr>
      </p:pic>
    </p:spTree>
    <p:extLst>
      <p:ext uri="{BB962C8B-B14F-4D97-AF65-F5344CB8AC3E}">
        <p14:creationId xmlns:p14="http://schemas.microsoft.com/office/powerpoint/2010/main" val="13367742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0" y="5531333"/>
            <a:ext cx="12191999" cy="11430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3400" b="1" dirty="0" err="1">
                <a:solidFill>
                  <a:srgbClr val="DE0058"/>
                </a:solidFill>
              </a:rPr>
              <a:t>Ymgorffori'r</a:t>
            </a:r>
            <a:r>
              <a:rPr lang="en-GB" sz="3400" b="1" dirty="0">
                <a:solidFill>
                  <a:srgbClr val="DE0058"/>
                </a:solidFill>
              </a:rPr>
              <a:t> </a:t>
            </a:r>
            <a:r>
              <a:rPr lang="en-GB" sz="3400" b="1" dirty="0" err="1">
                <a:solidFill>
                  <a:srgbClr val="DE0058"/>
                </a:solidFill>
              </a:rPr>
              <a:t>Confensiwn</a:t>
            </a:r>
            <a:r>
              <a:rPr lang="en-GB" sz="3400" b="1" dirty="0">
                <a:solidFill>
                  <a:srgbClr val="DE0058"/>
                </a:solidFill>
              </a:rPr>
              <a:t> (CCUHP)</a:t>
            </a:r>
          </a:p>
          <a:p>
            <a:pPr marL="0" indent="0" algn="ctr">
              <a:buNone/>
            </a:pPr>
            <a:r>
              <a:rPr lang="en-GB" sz="3400" b="1" dirty="0"/>
              <a:t>| Embedding the UNCRC</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450" y="1096602"/>
            <a:ext cx="4647966" cy="443473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1096601"/>
            <a:ext cx="4557932" cy="4377413"/>
          </a:xfrm>
          <a:prstGeom prst="rect">
            <a:avLst/>
          </a:prstGeom>
        </p:spPr>
      </p:pic>
    </p:spTree>
    <p:extLst>
      <p:ext uri="{BB962C8B-B14F-4D97-AF65-F5344CB8AC3E}">
        <p14:creationId xmlns:p14="http://schemas.microsoft.com/office/powerpoint/2010/main" val="38534599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5740" y="1025710"/>
            <a:ext cx="8160522" cy="4450300"/>
          </a:xfrm>
          <a:prstGeom prst="rect">
            <a:avLst/>
          </a:prstGeom>
        </p:spPr>
      </p:pic>
      <p:sp>
        <p:nvSpPr>
          <p:cNvPr id="3" name="Content Placeholder 2"/>
          <p:cNvSpPr txBox="1">
            <a:spLocks/>
          </p:cNvSpPr>
          <p:nvPr/>
        </p:nvSpPr>
        <p:spPr>
          <a:xfrm>
            <a:off x="1" y="5476010"/>
            <a:ext cx="12192000" cy="1111827"/>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3600" b="1" dirty="0" err="1">
                <a:solidFill>
                  <a:srgbClr val="DE0058"/>
                </a:solidFill>
              </a:rPr>
              <a:t>Cydraddoldeb</a:t>
            </a:r>
            <a:r>
              <a:rPr lang="en-GB" sz="3600" b="1" dirty="0">
                <a:solidFill>
                  <a:srgbClr val="DE0058"/>
                </a:solidFill>
              </a:rPr>
              <a:t> a </a:t>
            </a:r>
            <a:r>
              <a:rPr lang="en-GB" sz="3600" b="1" dirty="0" err="1">
                <a:solidFill>
                  <a:srgbClr val="DE0058"/>
                </a:solidFill>
              </a:rPr>
              <a:t>Pheidio</a:t>
            </a:r>
            <a:r>
              <a:rPr lang="en-GB" sz="3600" b="1" dirty="0">
                <a:solidFill>
                  <a:srgbClr val="DE0058"/>
                </a:solidFill>
              </a:rPr>
              <a:t> </a:t>
            </a:r>
            <a:r>
              <a:rPr lang="en-GB" sz="3600" b="1" dirty="0" err="1">
                <a:solidFill>
                  <a:srgbClr val="DE0058"/>
                </a:solidFill>
              </a:rPr>
              <a:t>â</a:t>
            </a:r>
            <a:r>
              <a:rPr lang="en-GB" sz="3600" b="1" dirty="0">
                <a:solidFill>
                  <a:srgbClr val="DE0058"/>
                </a:solidFill>
              </a:rPr>
              <a:t> </a:t>
            </a:r>
            <a:r>
              <a:rPr lang="en-GB" sz="3600" b="1" dirty="0" err="1">
                <a:solidFill>
                  <a:srgbClr val="DE0058"/>
                </a:solidFill>
              </a:rPr>
              <a:t>Chamwahaniaethu</a:t>
            </a:r>
            <a:endParaRPr lang="en-GB" sz="3600" b="1" dirty="0">
              <a:solidFill>
                <a:srgbClr val="DE0058"/>
              </a:solidFill>
            </a:endParaRPr>
          </a:p>
          <a:p>
            <a:pPr marL="0" indent="0" algn="ctr">
              <a:buNone/>
            </a:pPr>
            <a:r>
              <a:rPr lang="en-GB" sz="3600" b="1" dirty="0"/>
              <a:t>| Equality and Non-Discrimination</a:t>
            </a:r>
          </a:p>
        </p:txBody>
      </p:sp>
    </p:spTree>
    <p:extLst>
      <p:ext uri="{BB962C8B-B14F-4D97-AF65-F5344CB8AC3E}">
        <p14:creationId xmlns:p14="http://schemas.microsoft.com/office/powerpoint/2010/main" val="24249300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5982829"/>
            <a:ext cx="12192000" cy="592281"/>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3400" b="1" dirty="0" err="1">
                <a:solidFill>
                  <a:srgbClr val="DE0058"/>
                </a:solidFill>
              </a:rPr>
              <a:t>Grymuso</a:t>
            </a:r>
            <a:r>
              <a:rPr lang="en-GB" sz="3400" b="1" dirty="0">
                <a:solidFill>
                  <a:srgbClr val="DE0058"/>
                </a:solidFill>
              </a:rPr>
              <a:t> Plant </a:t>
            </a:r>
            <a:r>
              <a:rPr lang="en-GB" sz="3400" b="1" dirty="0"/>
              <a:t>| Empowering Children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36" y="1209822"/>
            <a:ext cx="5100233" cy="45691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7210" y="1111348"/>
            <a:ext cx="5249200" cy="4667660"/>
          </a:xfrm>
          <a:prstGeom prst="rect">
            <a:avLst/>
          </a:prstGeom>
        </p:spPr>
      </p:pic>
    </p:spTree>
    <p:extLst>
      <p:ext uri="{BB962C8B-B14F-4D97-AF65-F5344CB8AC3E}">
        <p14:creationId xmlns:p14="http://schemas.microsoft.com/office/powerpoint/2010/main" val="250635943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edaaa3-7766-4c66-951e-371f72d67791"/>
    <Work_x0020_Item_x0020_ID xmlns="f4edaaa3-7766-4c66-951e-371f72d67791">WI-1200</Work_x0020_Item_x0020_ID>
    <b320d370388c44299cd10c36d6d0ab84 xmlns="f4edaaa3-7766-4c66-951e-371f72d67791">
      <Terms xmlns="http://schemas.microsoft.com/office/infopath/2007/PartnerControls"/>
    </b320d370388c44299cd10c36d6d0ab84>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4A65134CF10048AE7E66433A3ADF0C" ma:contentTypeVersion="" ma:contentTypeDescription="Create a new document." ma:contentTypeScope="" ma:versionID="8db9e2e765c3a194f689cb6bbc9bc92d">
  <xsd:schema xmlns:xsd="http://www.w3.org/2001/XMLSchema" xmlns:xs="http://www.w3.org/2001/XMLSchema" xmlns:p="http://schemas.microsoft.com/office/2006/metadata/properties" xmlns:ns2="f4edaaa3-7766-4c66-951e-371f72d67791" targetNamespace="http://schemas.microsoft.com/office/2006/metadata/properties" ma:root="true" ma:fieldsID="7d45ee2d23bee23103d31a592fe5a823" ns2:_="">
    <xsd:import namespace="f4edaaa3-7766-4c66-951e-371f72d67791"/>
    <xsd:element name="properties">
      <xsd:complexType>
        <xsd:sequence>
          <xsd:element name="documentManagement">
            <xsd:complexType>
              <xsd:all>
                <xsd:element ref="ns2:b320d370388c44299cd10c36d6d0ab84" minOccurs="0"/>
                <xsd:element ref="ns2:TaxCatchAll" minOccurs="0"/>
                <xsd:element ref="ns2:Work_x0020_Item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daaa3-7766-4c66-951e-371f72d67791" elementFormDefault="qualified">
    <xsd:import namespace="http://schemas.microsoft.com/office/2006/documentManagement/types"/>
    <xsd:import namespace="http://schemas.microsoft.com/office/infopath/2007/PartnerControls"/>
    <xsd:element name="b320d370388c44299cd10c36d6d0ab84" ma:index="9" nillable="true" ma:taxonomy="true" ma:internalName="b320d370388c44299cd10c36d6d0ab84" ma:taxonomyFieldName="Work_x0020_Item_x0020_Category" ma:displayName="Work Item Category" ma:default="" ma:fieldId="{b320d370-388c-4429-9cd1-0c36d6d0ab84}" ma:sspId="610c4be2-fdc0-4dd3-b835-b5e999368cff" ma:termSetId="b1f5c70e-fd7a-4563-8a58-8c90b4181bdc"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96046bd6-6a06-4627-87fd-4da9d42fd848}" ma:internalName="TaxCatchAll" ma:showField="CatchAllData" ma:web="f4edaaa3-7766-4c66-951e-371f72d67791">
      <xsd:complexType>
        <xsd:complexContent>
          <xsd:extension base="dms:MultiChoiceLookup">
            <xsd:sequence>
              <xsd:element name="Value" type="dms:Lookup" maxOccurs="unbounded" minOccurs="0" nillable="true"/>
            </xsd:sequence>
          </xsd:extension>
        </xsd:complexContent>
      </xsd:complexType>
    </xsd:element>
    <xsd:element name="Work_x0020_Item_x0020_ID" ma:index="11" nillable="true" ma:displayName="Work Item ID" ma:internalName="Work_x0020_Item_x0020_ID">
      <xsd:simpleType>
        <xsd:restriction base="dms:Text">
          <xsd:maxLength value="1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E3851-59E8-4953-B714-946B65A41E6E}">
  <ds:schemaRefs>
    <ds:schemaRef ds:uri="http://purl.org/dc/terms/"/>
    <ds:schemaRef ds:uri="http://purl.org/dc/elements/1.1/"/>
    <ds:schemaRef ds:uri="http://purl.org/dc/dcmitype/"/>
    <ds:schemaRef ds:uri="http://schemas.microsoft.com/office/2006/metadata/properties"/>
    <ds:schemaRef ds:uri="http://schemas.microsoft.com/office/2006/documentManagement/types"/>
    <ds:schemaRef ds:uri="f4edaaa3-7766-4c66-951e-371f72d67791"/>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497F7EE-A422-4787-80BE-78013927C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edaaa3-7766-4c66-951e-371f72d67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B27282-A6EE-4411-A6B8-1EA354BF11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4751</TotalTime>
  <Words>3068</Words>
  <Application>Microsoft Macintosh PowerPoint</Application>
  <PresentationFormat>Widescreen</PresentationFormat>
  <Paragraphs>294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Calibri Light</vt:lpstr>
      <vt:lpstr>GillSans</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SH</dc:creator>
  <cp:lastModifiedBy>Microsoft Office User</cp:lastModifiedBy>
  <cp:revision>166</cp:revision>
  <cp:lastPrinted>2017-05-30T13:10:19Z</cp:lastPrinted>
  <dcterms:created xsi:type="dcterms:W3CDTF">2018-05-21T17:35:12Z</dcterms:created>
  <dcterms:modified xsi:type="dcterms:W3CDTF">2018-09-13T10:29:08Z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0x010100CE4A65134CF10048AE7E66433A3ADF0C</vt:lpwstr>
  </property>
  <property fmtid="{D5CDD505-2E9C-101B-9397-08002B2CF9AE}" pid="3" name="RecordPoint_WorkflowType">
    <vt:lpwstr>ActiveSubmitStub</vt:lpwstr>
  </property>
  <property fmtid="{D5CDD505-2E9C-101B-9397-08002B2CF9AE}" pid="4" name="RecordPoint_ActiveItemSiteId">
    <vt:lpwstr>{24d87667-b7db-46df-aa3a-e387a3fe165c}</vt:lpwstr>
  </property>
  <property fmtid="{D5CDD505-2E9C-101B-9397-08002B2CF9AE}" pid="5" name="RecordPoint_ActiveItemListId">
    <vt:lpwstr>{ab05bcea-bc42-44bd-944d-c25ae0a49142}</vt:lpwstr>
  </property>
  <property fmtid="{D5CDD505-2E9C-101B-9397-08002B2CF9AE}" pid="6" name="RecordPoint_ActiveItemUniqueId">
    <vt:lpwstr>{241254c3-a3b5-45f2-8047-a77c995c76ee}</vt:lpwstr>
  </property>
  <property fmtid="{D5CDD505-2E9C-101B-9397-08002B2CF9AE}" pid="7" name="RecordPoint_ActiveItemWebId">
    <vt:lpwstr>{dedb4df8-a9ed-4d9f-ad46-8c39066adef2}</vt:lpwstr>
  </property>
  <property fmtid="{D5CDD505-2E9C-101B-9397-08002B2CF9AE}" pid="8" name="RecordPoint_RecordNumberSubmitted">
    <vt:lpwstr>R0000004377</vt:lpwstr>
  </property>
  <property fmtid="{D5CDD505-2E9C-101B-9397-08002B2CF9AE}" pid="9" name="RecordPoint_SubmissionCompleted">
    <vt:lpwstr>2017-05-30T15:33:46.8120870+01:00</vt:lpwstr>
  </property>
  <property fmtid="{D5CDD505-2E9C-101B-9397-08002B2CF9AE}" pid="10" name="Order">
    <vt:r8>27400</vt:r8>
  </property>
  <property fmtid="{D5CDD505-2E9C-101B-9397-08002B2CF9AE}" pid="11" name="RecordPoint_SubmissionDate">
    <vt:lpwstr/>
  </property>
  <property fmtid="{D5CDD505-2E9C-101B-9397-08002B2CF9AE}" pid="12" name="RecordPoint_ActiveItemMoved">
    <vt:lpwstr/>
  </property>
  <property fmtid="{D5CDD505-2E9C-101B-9397-08002B2CF9AE}" pid="13" name="RecordPoint_RecordFormat">
    <vt:lpwstr/>
  </property>
</Properties>
</file>