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 Mattingly" initials="KM" lastIdx="2" clrIdx="0"/>
  <p:cmAuthor id="1" name="Lewis Lloyd" initials="LL" lastIdx="1" clrIdx="1">
    <p:extLst>
      <p:ext uri="{19B8F6BF-5375-455C-9EA6-DF929625EA0E}">
        <p15:presenceInfo xmlns:p15="http://schemas.microsoft.com/office/powerpoint/2012/main" userId="S-1-5-21-4224774052-515321826-452706224-1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0540" autoAdjust="0"/>
  </p:normalViewPr>
  <p:slideViewPr>
    <p:cSldViewPr snapToGrid="0">
      <p:cViewPr varScale="1">
        <p:scale>
          <a:sx n="91" d="100"/>
          <a:sy n="91" d="100"/>
        </p:scale>
        <p:origin x="10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831407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hildcomwales.org.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pPr>
              <a:defRPr sz="2000"/>
            </a:pPr>
            <a:r>
              <a:rPr dirty="0"/>
              <a:t>This session will give participants an introduction to children’s rights and the work of the Children’s Commissioner for Wales.</a:t>
            </a:r>
          </a:p>
          <a:p>
            <a:pPr>
              <a:defRPr sz="2000"/>
            </a:pPr>
            <a:endParaRPr dirty="0"/>
          </a:p>
          <a:p>
            <a:pPr>
              <a:defRPr sz="2000"/>
            </a:pPr>
            <a:r>
              <a:rPr dirty="0"/>
              <a:t>We’ve </a:t>
            </a:r>
            <a:r>
              <a:rPr lang="en-GB" dirty="0"/>
              <a:t> also </a:t>
            </a:r>
            <a:r>
              <a:rPr dirty="0"/>
              <a:t>created two additional resources to help participants explore how children’s rights can be implemented in any work involving children and young people</a:t>
            </a:r>
            <a:r>
              <a:rPr lang="en-GB" dirty="0"/>
              <a:t>, which are on our website.</a:t>
            </a:r>
          </a:p>
          <a:p>
            <a:pPr>
              <a:defRPr sz="2000"/>
            </a:pPr>
            <a:endParaRPr lang="en-GB" dirty="0"/>
          </a:p>
          <a:p>
            <a:pPr>
              <a:defRPr sz="2000"/>
            </a:pPr>
            <a:r>
              <a:rPr lang="en-GB" dirty="0"/>
              <a:t>----------------------------------------------------------------------------------------------</a:t>
            </a:r>
            <a:endParaRPr lang="cy-GB" dirty="0"/>
          </a:p>
          <a:p>
            <a:pPr>
              <a:defRPr sz="2000"/>
            </a:pPr>
            <a:endParaRPr lang="cy-GB" dirty="0"/>
          </a:p>
          <a:p>
            <a:pPr>
              <a:defRPr sz="2000"/>
            </a:pPr>
            <a:r>
              <a:rPr lang="cy-GB" dirty="0"/>
              <a:t>Bydd y sesiwn hon yn rhoi cyflwyniad i hawliau plant a gwaith Comisiynydd Plant Cymru i’r cyfranogwyr. </a:t>
            </a:r>
          </a:p>
          <a:p>
            <a:pPr>
              <a:defRPr sz="2000"/>
            </a:pPr>
            <a:endParaRPr lang="cy-GB" dirty="0"/>
          </a:p>
          <a:p>
            <a:pPr>
              <a:defRPr sz="2000"/>
            </a:pPr>
            <a:r>
              <a:rPr lang="cy-GB" dirty="0"/>
              <a:t>Rydyn ni hefyd wedi creu dau adnodd ychwanegol i helpu’r cyfranogwyr i archwilio sut gall hawliau</a:t>
            </a:r>
            <a:r>
              <a:rPr lang="cy-GB" baseline="0" dirty="0"/>
              <a:t> plant gael eu gweithredu mewn unrhyw waith sy’n ymwneud â phlant a phobl ifanc; maen nhw ar ein gwefan.</a:t>
            </a:r>
            <a:endParaRPr dirty="0"/>
          </a:p>
        </p:txBody>
      </p:sp>
    </p:spTree>
    <p:extLst>
      <p:ext uri="{BB962C8B-B14F-4D97-AF65-F5344CB8AC3E}">
        <p14:creationId xmlns:p14="http://schemas.microsoft.com/office/powerpoint/2010/main" val="3011656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lvl1pPr>
              <a:defRPr sz="2000"/>
            </a:lvl1pPr>
          </a:lstStyle>
          <a:p>
            <a:r>
              <a:rPr dirty="0"/>
              <a:t>To access their needs, children have to rely on adults. Adults who make decisions that affect children are all responsible for making sure that children’s rights are upheld and respected. These are duties under the UNCRC. We a</a:t>
            </a:r>
            <a:r>
              <a:rPr lang="en-GB" dirty="0"/>
              <a:t>s</a:t>
            </a:r>
            <a:r>
              <a:rPr dirty="0"/>
              <a:t> adults who care about and care for children are therefore “Duty Bearers” with a responsibility to ensure children get their rights. </a:t>
            </a:r>
            <a:endParaRPr lang="en-GB" dirty="0"/>
          </a:p>
          <a:p>
            <a:endParaRPr lang="en-GB" dirty="0"/>
          </a:p>
          <a:p>
            <a:r>
              <a:rPr lang="en-GB" dirty="0"/>
              <a:t>----------------------------------------------------------------------------</a:t>
            </a:r>
          </a:p>
          <a:p>
            <a:endParaRPr lang="cy-GB" dirty="0"/>
          </a:p>
          <a:p>
            <a:r>
              <a:rPr lang="cy-GB" dirty="0"/>
              <a:t>Mae’n rhaid i blant ddibynnu</a:t>
            </a:r>
            <a:r>
              <a:rPr lang="cy-GB" baseline="0" dirty="0"/>
              <a:t> ar oedolion i gael mynediad i’w hanghenion. Mae pob oedolyn sy’n gwneud penderfyniadau sy’n effeithio ar blant yn gyfrifol am sicrhau bod hawliau plant yn cael eu cynnal a’u parchu. Mae’r rhain yn ddyletswyddau o dan CCUHP. Rydym ni’n oedolion sydd â gofal ac yn gofalu am blant, ac felly rydym ni’n ‘Ddeiliaid Dyletswydd’ sydd â chyfrifoldeb i sicrhau bod plant yn cael eu hawliau. </a:t>
            </a:r>
            <a:endParaRPr lang="cy-GB" dirty="0"/>
          </a:p>
        </p:txBody>
      </p:sp>
    </p:spTree>
    <p:extLst>
      <p:ext uri="{BB962C8B-B14F-4D97-AF65-F5344CB8AC3E}">
        <p14:creationId xmlns:p14="http://schemas.microsoft.com/office/powerpoint/2010/main" val="541826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a:defRPr sz="2000"/>
            </a:pPr>
            <a:r>
              <a:rPr dirty="0"/>
              <a:t>The purpose of this activity is to allow participants an opportunity to explore the range of articles. </a:t>
            </a:r>
          </a:p>
          <a:p>
            <a:pPr>
              <a:defRPr sz="2000"/>
            </a:pPr>
            <a:endParaRPr dirty="0"/>
          </a:p>
          <a:p>
            <a:pPr>
              <a:defRPr sz="2000"/>
            </a:pPr>
            <a:r>
              <a:rPr dirty="0"/>
              <a:t>Use the poster here </a:t>
            </a:r>
            <a:r>
              <a:rPr lang="en-GB" dirty="0"/>
              <a:t>- https://www.childcomwales.org.uk/wp-content/uploads/2017/01/6331-CCfW-A2-Rights-Poster-AW-1.pdf</a:t>
            </a:r>
          </a:p>
          <a:p>
            <a:pPr>
              <a:defRPr sz="2000"/>
            </a:pPr>
            <a:endParaRPr lang="en-US" dirty="0"/>
          </a:p>
          <a:p>
            <a:pPr>
              <a:defRPr sz="2000"/>
            </a:pPr>
            <a:r>
              <a:rPr lang="en-US" dirty="0"/>
              <a:t>There is no right or wrong articles to choose as All children have ALL articles though sometimes they can conflict with each other and as adults we have to do what is in children’s best interests. (Article 3)</a:t>
            </a:r>
          </a:p>
          <a:p>
            <a:pPr>
              <a:defRPr sz="2000"/>
            </a:pPr>
            <a:endParaRPr lang="en-US" dirty="0"/>
          </a:p>
          <a:p>
            <a:pPr>
              <a:defRPr sz="2000"/>
            </a:pPr>
            <a:r>
              <a:rPr lang="en-US" dirty="0"/>
              <a:t>Articles</a:t>
            </a:r>
            <a:r>
              <a:rPr lang="en-US" baseline="0" dirty="0"/>
              <a:t> 2, 3, 6 and 12 are often seen as the underpinning articles to the UNCRC.</a:t>
            </a:r>
            <a:endParaRPr lang="en-US" dirty="0"/>
          </a:p>
          <a:p>
            <a:pPr>
              <a:defRPr sz="2000"/>
            </a:pPr>
            <a:endParaRPr lang="en-US" dirty="0"/>
          </a:p>
          <a:p>
            <a:pPr>
              <a:defRPr sz="2000"/>
            </a:pPr>
            <a:r>
              <a:rPr lang="en-US" dirty="0"/>
              <a:t>----------------------------------------------------------------------------</a:t>
            </a:r>
          </a:p>
          <a:p>
            <a:pPr>
              <a:defRPr sz="2000"/>
            </a:pPr>
            <a:endParaRPr lang="cy-GB" dirty="0"/>
          </a:p>
          <a:p>
            <a:pPr>
              <a:defRPr sz="2000"/>
            </a:pPr>
            <a:r>
              <a:rPr lang="cy-GB" dirty="0"/>
              <a:t>Diben</a:t>
            </a:r>
            <a:r>
              <a:rPr lang="cy-GB" baseline="0" dirty="0"/>
              <a:t> y gweithgaredd hwn yw rhoi cyfle i’r cyfranogwyr archwilio’r amrywiaeth o erthyglau. </a:t>
            </a:r>
          </a:p>
          <a:p>
            <a:pPr>
              <a:defRPr sz="2000"/>
            </a:pPr>
            <a:endParaRPr lang="cy-GB" baseline="0" dirty="0"/>
          </a:p>
          <a:p>
            <a:pPr>
              <a:defRPr sz="2000"/>
            </a:pPr>
            <a:r>
              <a:rPr lang="cy-GB" baseline="0" dirty="0"/>
              <a:t>Defnyddiwch y poster yma - https://www.childcomwales.org.uk/wp-content/uploads/2017/01/CCfW-A2-Rights-Poster-CYM.pdf</a:t>
            </a:r>
          </a:p>
          <a:p>
            <a:pPr>
              <a:defRPr sz="2000"/>
            </a:pPr>
            <a:endParaRPr dirty="0"/>
          </a:p>
          <a:p>
            <a:pPr>
              <a:defRPr sz="2000"/>
            </a:pPr>
            <a:r>
              <a:rPr lang="cy-GB" dirty="0"/>
              <a:t>Nid oes erthyglau cywir neu anghywir i’w dewis gan fod POB erthygl yn berthnasol i BOB plentyn, er eu bod weithiau’n gallu gwrthdaro, ac fel oedolion mae’n rhaid i ni wneud beth sydd er lles pennaf y plant. (Erthygl 3)</a:t>
            </a:r>
          </a:p>
          <a:p>
            <a:pPr>
              <a:defRPr sz="2000"/>
            </a:pPr>
            <a:endParaRPr lang="cy-GB" dirty="0"/>
          </a:p>
          <a:p>
            <a:pPr marL="0" marR="0" lvl="0" indent="0" defTabSz="914400" eaLnBrk="1" fontAlgn="auto" latinLnBrk="0" hangingPunct="1">
              <a:lnSpc>
                <a:spcPct val="100000"/>
              </a:lnSpc>
              <a:spcBef>
                <a:spcPts val="0"/>
              </a:spcBef>
              <a:spcAft>
                <a:spcPts val="0"/>
              </a:spcAft>
              <a:buClrTx/>
              <a:buSzTx/>
              <a:buFontTx/>
              <a:buNone/>
              <a:tabLst/>
              <a:defRPr sz="2000"/>
            </a:pPr>
            <a:r>
              <a:rPr lang="cy-GB" dirty="0"/>
              <a:t>Mae erthyglau </a:t>
            </a:r>
            <a:r>
              <a:rPr lang="en-GB" dirty="0"/>
              <a:t>2, 3, 6</a:t>
            </a:r>
            <a:r>
              <a:rPr lang="en-GB" baseline="0" dirty="0"/>
              <a:t> a </a:t>
            </a:r>
            <a:r>
              <a:rPr lang="en-GB" dirty="0"/>
              <a:t>12 </a:t>
            </a:r>
            <a:r>
              <a:rPr lang="en-GB" dirty="0" err="1"/>
              <a:t>yn</a:t>
            </a:r>
            <a:r>
              <a:rPr lang="en-GB" dirty="0"/>
              <a:t> </a:t>
            </a:r>
            <a:r>
              <a:rPr lang="en-GB" dirty="0" err="1"/>
              <a:t>aml</a:t>
            </a:r>
            <a:r>
              <a:rPr lang="en-GB" dirty="0"/>
              <a:t> </a:t>
            </a:r>
            <a:r>
              <a:rPr lang="en-GB" dirty="0" err="1"/>
              <a:t>yn</a:t>
            </a:r>
            <a:r>
              <a:rPr lang="en-GB" dirty="0"/>
              <a:t> </a:t>
            </a:r>
            <a:r>
              <a:rPr lang="en-GB" dirty="0" err="1"/>
              <a:t>cael</a:t>
            </a:r>
            <a:r>
              <a:rPr lang="en-GB" dirty="0"/>
              <a:t> </a:t>
            </a:r>
            <a:r>
              <a:rPr lang="en-GB" dirty="0" err="1"/>
              <a:t>eu</a:t>
            </a:r>
            <a:r>
              <a:rPr lang="en-GB" dirty="0"/>
              <a:t> </a:t>
            </a:r>
            <a:r>
              <a:rPr lang="en-GB" dirty="0" err="1"/>
              <a:t>hystyried</a:t>
            </a:r>
            <a:r>
              <a:rPr lang="en-GB" baseline="0" dirty="0"/>
              <a:t> </a:t>
            </a:r>
            <a:r>
              <a:rPr lang="en-GB" baseline="0" dirty="0" err="1"/>
              <a:t>fel</a:t>
            </a:r>
            <a:r>
              <a:rPr lang="en-GB" baseline="0" dirty="0"/>
              <a:t> </a:t>
            </a:r>
            <a:r>
              <a:rPr lang="en-GB" baseline="0" dirty="0" err="1"/>
              <a:t>erthyglau</a:t>
            </a:r>
            <a:r>
              <a:rPr lang="cy-GB" dirty="0"/>
              <a:t> sylfaenol/egwyddorion</a:t>
            </a:r>
            <a:r>
              <a:rPr lang="cy-GB" baseline="0" dirty="0"/>
              <a:t> tywys</a:t>
            </a:r>
            <a:r>
              <a:rPr dirty="0"/>
              <a:t> </a:t>
            </a:r>
            <a:r>
              <a:rPr lang="en-GB" dirty="0" err="1"/>
              <a:t>i’r</a:t>
            </a:r>
            <a:r>
              <a:rPr lang="en-GB" dirty="0"/>
              <a:t> CCUHP.</a:t>
            </a:r>
            <a:endParaRPr dirty="0"/>
          </a:p>
        </p:txBody>
      </p:sp>
    </p:spTree>
    <p:extLst>
      <p:ext uri="{BB962C8B-B14F-4D97-AF65-F5344CB8AC3E}">
        <p14:creationId xmlns:p14="http://schemas.microsoft.com/office/powerpoint/2010/main" val="195624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2000"/>
            </a:pPr>
            <a:r>
              <a:rPr dirty="0"/>
              <a:t>This activity is a great way to understand the purpose of the role of Children’s Commissioner.</a:t>
            </a:r>
          </a:p>
          <a:p>
            <a:pPr>
              <a:defRPr sz="2000"/>
            </a:pPr>
            <a:endParaRPr dirty="0"/>
          </a:p>
          <a:p>
            <a:pPr>
              <a:defRPr sz="2000"/>
            </a:pPr>
            <a:r>
              <a:rPr dirty="0"/>
              <a:t>If you are in a lecture theatre you will need to think about running it from the front with some volunteers to draw out the learning.</a:t>
            </a:r>
            <a:endParaRPr lang="en-GB" dirty="0"/>
          </a:p>
          <a:p>
            <a:pPr>
              <a:defRPr sz="2000"/>
            </a:pPr>
            <a:endParaRPr lang="cy-GB"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Please see separate hand out for this activity and prepare materials in advance</a:t>
            </a:r>
            <a:r>
              <a:rPr lang="en-US" baseline="0" dirty="0"/>
              <a:t> – </a:t>
            </a:r>
          </a:p>
          <a:p>
            <a:pPr marL="0" marR="0" indent="0" defTabSz="914400" eaLnBrk="1" fontAlgn="auto" latinLnBrk="0" hangingPunct="1">
              <a:lnSpc>
                <a:spcPct val="100000"/>
              </a:lnSpc>
              <a:spcBef>
                <a:spcPts val="0"/>
              </a:spcBef>
              <a:spcAft>
                <a:spcPts val="0"/>
              </a:spcAft>
              <a:buClrTx/>
              <a:buSzTx/>
              <a:buFontTx/>
              <a:buNone/>
              <a:tabLst/>
              <a:defRPr sz="2000"/>
            </a:pPr>
            <a:endParaRPr lang="en-US" baseline="0"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https://www.childcomwales.org.uk/wp-content/uploads/2018/06/Stepping-out_English1-1-1.docx</a:t>
            </a:r>
          </a:p>
          <a:p>
            <a:pPr marL="0" marR="0" indent="0" defTabSz="914400" eaLnBrk="1" fontAlgn="auto" latinLnBrk="0" hangingPunct="1">
              <a:lnSpc>
                <a:spcPct val="100000"/>
              </a:lnSpc>
              <a:spcBef>
                <a:spcPts val="0"/>
              </a:spcBef>
              <a:spcAft>
                <a:spcPts val="0"/>
              </a:spcAft>
              <a:buClrTx/>
              <a:buSzTx/>
              <a:buFontTx/>
              <a:buNone/>
              <a:tabLst/>
              <a:defRPr sz="2000"/>
            </a:pPr>
            <a:endParaRPr lang="en-US"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a:t>
            </a:r>
          </a:p>
          <a:p>
            <a:pPr>
              <a:defRPr sz="2000"/>
            </a:pPr>
            <a:endParaRPr lang="cy-GB" dirty="0"/>
          </a:p>
          <a:p>
            <a:pPr>
              <a:defRPr sz="2000"/>
            </a:pPr>
            <a:r>
              <a:rPr lang="cy-GB" dirty="0"/>
              <a:t>Mae’r gweithgaredd yma’n ffordd wych o ddeall</a:t>
            </a:r>
            <a:r>
              <a:rPr lang="cy-GB" baseline="0" dirty="0"/>
              <a:t> diben rôl y Comisiynydd Plant. </a:t>
            </a:r>
          </a:p>
          <a:p>
            <a:pPr>
              <a:defRPr sz="2000"/>
            </a:pPr>
            <a:endParaRPr lang="cy-GB" baseline="0" dirty="0"/>
          </a:p>
          <a:p>
            <a:pPr>
              <a:defRPr sz="2000"/>
            </a:pPr>
            <a:r>
              <a:rPr lang="cy-GB" baseline="0" dirty="0"/>
              <a:t>Os ydych chi mewn darlithfa bydd angen i chi feddwl am gynnal hyn o’r blaen, gyda rhai gwirfoddolwyr i ddangos y dysgu’n eglur. </a:t>
            </a:r>
            <a:endParaRPr dirty="0"/>
          </a:p>
          <a:p>
            <a:pPr>
              <a:defRPr sz="2000"/>
            </a:pPr>
            <a:endParaRPr dirty="0"/>
          </a:p>
          <a:p>
            <a:pPr>
              <a:defRPr sz="2000"/>
            </a:pPr>
            <a:r>
              <a:rPr lang="cy-GB" dirty="0"/>
              <a:t>Gweler y daflen ar wahân ar gyfer y gweithgaredd yma, a pharatowch</a:t>
            </a:r>
            <a:r>
              <a:rPr lang="cy-GB" baseline="0" dirty="0"/>
              <a:t> ddeunyddiau ymlaen llaw – </a:t>
            </a:r>
          </a:p>
          <a:p>
            <a:pPr>
              <a:defRPr sz="2000"/>
            </a:pPr>
            <a:endParaRPr lang="cy-GB" baseline="0" dirty="0"/>
          </a:p>
          <a:p>
            <a:pPr>
              <a:defRPr sz="2000"/>
            </a:pPr>
            <a:r>
              <a:rPr lang="cy-GB" baseline="0" dirty="0"/>
              <a:t>https://www.childcomwales.org.uk/wp-content/uploads/2018/06/Camu-Ymlaen_Cymraeg-1.docx</a:t>
            </a:r>
          </a:p>
          <a:p>
            <a:pPr>
              <a:defRPr sz="2000"/>
            </a:pPr>
            <a:endParaRPr lang="cy-GB" baseline="0" dirty="0"/>
          </a:p>
          <a:p>
            <a:pPr>
              <a:defRPr sz="2000"/>
            </a:pPr>
            <a:endParaRPr dirty="0"/>
          </a:p>
        </p:txBody>
      </p:sp>
    </p:spTree>
    <p:extLst>
      <p:ext uri="{BB962C8B-B14F-4D97-AF65-F5344CB8AC3E}">
        <p14:creationId xmlns:p14="http://schemas.microsoft.com/office/powerpoint/2010/main" val="242914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a:defRPr sz="2000"/>
            </a:pPr>
            <a:r>
              <a:rPr dirty="0"/>
              <a:t>This video allows participants to see who Sally Holland is and explains her role as Children’s Commissioner.</a:t>
            </a:r>
            <a:endParaRPr lang="cy-GB" dirty="0"/>
          </a:p>
          <a:p>
            <a:pPr>
              <a:defRPr sz="2000"/>
            </a:pPr>
            <a:r>
              <a:rPr lang="cy-GB" dirty="0"/>
              <a:t>Mae’r fideo yma’n gyfle i’r cyfranogwyr weld pwy</a:t>
            </a:r>
            <a:r>
              <a:rPr lang="cy-GB" baseline="0" dirty="0"/>
              <a:t> yw Sally Holland, ac mae’n esbonio’i rôl fel Comisiynydd Plant. </a:t>
            </a:r>
            <a:endParaRPr dirty="0"/>
          </a:p>
        </p:txBody>
      </p:sp>
    </p:spTree>
    <p:extLst>
      <p:ext uri="{BB962C8B-B14F-4D97-AF65-F5344CB8AC3E}">
        <p14:creationId xmlns:p14="http://schemas.microsoft.com/office/powerpoint/2010/main" val="69202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a:defRPr sz="2000"/>
            </a:pPr>
            <a:r>
              <a:rPr dirty="0"/>
              <a:t>Following a number of abuse cases in N.Wales care homes during the 1970’s and 80’s an independent review culminated in the “Waterhouse Report”. </a:t>
            </a:r>
          </a:p>
          <a:p>
            <a:pPr>
              <a:defRPr sz="2000"/>
            </a:pPr>
            <a:endParaRPr dirty="0"/>
          </a:p>
          <a:p>
            <a:pPr>
              <a:defRPr sz="2000"/>
            </a:pPr>
            <a:r>
              <a:rPr dirty="0"/>
              <a:t>It was identified that children in care needed a National Voice to ensure they were listened to and supported to access their rights, the role of the Commissioner was created in 2001.</a:t>
            </a:r>
            <a:endParaRPr lang="en-GB" dirty="0"/>
          </a:p>
          <a:p>
            <a:pPr>
              <a:defRPr sz="2000"/>
            </a:pPr>
            <a:endParaRPr lang="en-GB" dirty="0"/>
          </a:p>
          <a:p>
            <a:pPr>
              <a:defRPr sz="2000"/>
            </a:pPr>
            <a:r>
              <a:rPr lang="en-GB" dirty="0"/>
              <a:t>----------------------------------------------------------------------------------------------------------------------------------</a:t>
            </a:r>
          </a:p>
          <a:p>
            <a:pPr>
              <a:defRPr sz="2000"/>
            </a:pPr>
            <a:endParaRPr lang="cy-GB" dirty="0"/>
          </a:p>
          <a:p>
            <a:pPr>
              <a:defRPr sz="2000"/>
            </a:pPr>
            <a:r>
              <a:rPr lang="cy-GB" dirty="0"/>
              <a:t>Yn dilyn nifer o achosion o gam-drin</a:t>
            </a:r>
            <a:r>
              <a:rPr lang="cy-GB" baseline="0" dirty="0"/>
              <a:t> mewn cartrefi gofal yng Ngogledd Cymru yn ystod y 1970au a’r 80au, cafwyd ‘Adroddiad Waterhouse’ yn ddiweddglo ar adolygiad annibynnol.</a:t>
            </a:r>
          </a:p>
          <a:p>
            <a:pPr>
              <a:defRPr sz="2000"/>
            </a:pPr>
            <a:r>
              <a:rPr lang="cy-GB" baseline="0" dirty="0"/>
              <a:t> </a:t>
            </a:r>
          </a:p>
          <a:p>
            <a:pPr>
              <a:defRPr sz="2000"/>
            </a:pPr>
            <a:r>
              <a:rPr lang="cy-GB" baseline="0" dirty="0"/>
              <a:t>Nodwyd bod angen Llais Cenedlaethol ar blant mewn gofal i sicrhau eu bod yn cael gwrandawiad ac yn cael eu cefnogi i gael mynediad i’w hawliau, a chrewyd rôl y Comisiynydd yn 2001. </a:t>
            </a:r>
            <a:endParaRPr dirty="0"/>
          </a:p>
        </p:txBody>
      </p:sp>
    </p:spTree>
    <p:extLst>
      <p:ext uri="{BB962C8B-B14F-4D97-AF65-F5344CB8AC3E}">
        <p14:creationId xmlns:p14="http://schemas.microsoft.com/office/powerpoint/2010/main" val="38674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lvl1pPr>
              <a:defRPr sz="2000"/>
            </a:lvl1pPr>
          </a:lstStyle>
          <a:p>
            <a:r>
              <a:rPr dirty="0"/>
              <a:t>This slide outlines the role and remit of the Children’s Commissioner for Wales.</a:t>
            </a:r>
            <a:endParaRPr lang="en-GB" dirty="0"/>
          </a:p>
          <a:p>
            <a:endParaRPr lang="cy-GB" dirty="0"/>
          </a:p>
          <a:p>
            <a:r>
              <a:rPr lang="cy-GB" dirty="0"/>
              <a:t>Mae’r sleid yma’n amlinellu rôl a chylch</a:t>
            </a:r>
            <a:r>
              <a:rPr lang="cy-GB" baseline="0" dirty="0"/>
              <a:t> gorchwyl Comisiynydd Plant Cymru. </a:t>
            </a:r>
            <a:endParaRPr dirty="0"/>
          </a:p>
        </p:txBody>
      </p:sp>
    </p:spTree>
    <p:extLst>
      <p:ext uri="{BB962C8B-B14F-4D97-AF65-F5344CB8AC3E}">
        <p14:creationId xmlns:p14="http://schemas.microsoft.com/office/powerpoint/2010/main" val="117689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a:defRPr sz="2000"/>
            </a:pPr>
            <a:r>
              <a:rPr dirty="0"/>
              <a:t>She SUPPORTS and LISTENS through her participation team who work with groups of children and young people across Wales to teach them about their rights and listen to them to find out what they want the Commissioner to change. </a:t>
            </a:r>
          </a:p>
          <a:p>
            <a:pPr>
              <a:defRPr sz="2000"/>
            </a:pPr>
            <a:r>
              <a:rPr dirty="0"/>
              <a:t>She ADVISES through her Investigation and Advice team.</a:t>
            </a:r>
          </a:p>
          <a:p>
            <a:pPr>
              <a:defRPr sz="2000"/>
            </a:pPr>
            <a:r>
              <a:rPr dirty="0"/>
              <a:t>She INFLUENCES through her policy team to affect government change</a:t>
            </a:r>
          </a:p>
          <a:p>
            <a:pPr>
              <a:defRPr sz="2000"/>
            </a:pPr>
            <a:r>
              <a:rPr dirty="0"/>
              <a:t>She SPEAKS up at all levels to be a voice for children in Wales.  </a:t>
            </a:r>
            <a:endParaRPr lang="en-GB" dirty="0"/>
          </a:p>
          <a:p>
            <a:pPr>
              <a:defRPr sz="2000"/>
            </a:pPr>
            <a:endParaRPr lang="en-GB" dirty="0"/>
          </a:p>
          <a:p>
            <a:pPr>
              <a:defRPr sz="2000"/>
            </a:pPr>
            <a:r>
              <a:rPr lang="en-GB" dirty="0"/>
              <a:t>--------------------------------------------------------------------------------------------------------</a:t>
            </a:r>
          </a:p>
          <a:p>
            <a:pPr>
              <a:defRPr sz="2000"/>
            </a:pPr>
            <a:endParaRPr lang="cy-GB" dirty="0"/>
          </a:p>
          <a:p>
            <a:pPr>
              <a:defRPr sz="2000"/>
            </a:pPr>
            <a:r>
              <a:rPr lang="cy-GB" dirty="0"/>
              <a:t>Mae hi’n CEFNOGI ac yn</a:t>
            </a:r>
            <a:r>
              <a:rPr lang="cy-GB" baseline="0" dirty="0"/>
              <a:t> GWRANDO trwy ei thîm cyfranogiad sy’n gweithio gyda phlant a phobl ifanc ledled Cymru i’w dysgu am eu hawliau ac yn gwrando arnyn nhw er mwyn cael gwybod beth maen nhw eisiau i’r Comisiynydd ei newid. </a:t>
            </a:r>
          </a:p>
          <a:p>
            <a:pPr>
              <a:defRPr sz="2000"/>
            </a:pPr>
            <a:r>
              <a:rPr lang="cy-GB" baseline="0" dirty="0"/>
              <a:t>Mae hi’n CYNGHORI trwy’r tîm Ymchwiliadau a Chyngor.</a:t>
            </a:r>
          </a:p>
          <a:p>
            <a:pPr>
              <a:defRPr sz="2000"/>
            </a:pPr>
            <a:r>
              <a:rPr lang="cy-GB" baseline="0" dirty="0"/>
              <a:t>Mae hi’n DYLANWADU trwy ei thîm polisi i ddylanwadu ar newid yn y llywodraeth</a:t>
            </a:r>
          </a:p>
          <a:p>
            <a:pPr>
              <a:defRPr sz="2000"/>
            </a:pPr>
            <a:r>
              <a:rPr lang="cy-GB" baseline="0" dirty="0"/>
              <a:t>Mae hi’n CODI LLAIS ar bob lefel er mwyn bod yn llais i blant Cymru.   </a:t>
            </a:r>
            <a:endParaRPr dirty="0"/>
          </a:p>
        </p:txBody>
      </p:sp>
    </p:spTree>
    <p:extLst>
      <p:ext uri="{BB962C8B-B14F-4D97-AF65-F5344CB8AC3E}">
        <p14:creationId xmlns:p14="http://schemas.microsoft.com/office/powerpoint/2010/main" val="60980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lvl1pPr>
              <a:defRPr sz="2000"/>
            </a:lvl1pPr>
          </a:lstStyle>
          <a:p>
            <a:r>
              <a:rPr dirty="0"/>
              <a:t>Sally’s Investigation</a:t>
            </a:r>
            <a:r>
              <a:rPr lang="en-GB" dirty="0"/>
              <a:t>s</a:t>
            </a:r>
            <a:r>
              <a:rPr dirty="0"/>
              <a:t> and Advice team are there for children and young people and adults who care about them and this video will tell you a little bit more about this service. </a:t>
            </a:r>
            <a:endParaRPr lang="en-GB" dirty="0"/>
          </a:p>
          <a:p>
            <a:endParaRPr lang="en-GB" dirty="0"/>
          </a:p>
          <a:p>
            <a:r>
              <a:rPr lang="en-GB" dirty="0"/>
              <a:t>--------------------------------------------------------------------------------</a:t>
            </a:r>
          </a:p>
          <a:p>
            <a:endParaRPr lang="cy-GB" dirty="0"/>
          </a:p>
          <a:p>
            <a:r>
              <a:rPr lang="cy-GB" dirty="0"/>
              <a:t>Mae tîm Ymchwiliadau a</a:t>
            </a:r>
            <a:r>
              <a:rPr lang="cy-GB" baseline="0" dirty="0"/>
              <a:t> Chyngor Sally yno ar gyfer plant a phobl ifanc a’r oedolion sy’n gofalu amdanyn nhw, a bydd y fideo yma’n sôn rhagor wrthych chi am y gwasanaeth yma. </a:t>
            </a:r>
            <a:endParaRPr dirty="0"/>
          </a:p>
        </p:txBody>
      </p:sp>
    </p:spTree>
    <p:extLst>
      <p:ext uri="{BB962C8B-B14F-4D97-AF65-F5344CB8AC3E}">
        <p14:creationId xmlns:p14="http://schemas.microsoft.com/office/powerpoint/2010/main" val="357763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a:defRPr sz="2000"/>
            </a:pPr>
            <a:r>
              <a:rPr dirty="0"/>
              <a:t>When Sally Holland started her post in April 2015 she undertook a large scale survey “What next/Beth Nesa”.</a:t>
            </a:r>
          </a:p>
          <a:p>
            <a:pPr>
              <a:defRPr sz="2000"/>
            </a:pPr>
            <a:endParaRPr dirty="0"/>
          </a:p>
          <a:p>
            <a:pPr>
              <a:defRPr sz="2000"/>
            </a:pPr>
            <a:r>
              <a:rPr dirty="0"/>
              <a:t>The role of Commissioner is a 7 year post and Sally wanted to find out from children, young people and those that care for them and about them what they thought she should prioritise in her term.</a:t>
            </a:r>
            <a:endParaRPr lang="en-GB" dirty="0"/>
          </a:p>
          <a:p>
            <a:pPr>
              <a:defRPr sz="2000"/>
            </a:pPr>
            <a:endParaRPr lang="en-GB" dirty="0"/>
          </a:p>
          <a:p>
            <a:pPr>
              <a:defRPr sz="2000"/>
            </a:pPr>
            <a:r>
              <a:rPr lang="en-GB" dirty="0"/>
              <a:t>The video shows how the Commissioner sets</a:t>
            </a:r>
            <a:r>
              <a:rPr lang="en-GB" baseline="0" dirty="0"/>
              <a:t> her work.</a:t>
            </a:r>
            <a:endParaRPr lang="en-GB" dirty="0"/>
          </a:p>
          <a:p>
            <a:pPr>
              <a:defRPr sz="2000"/>
            </a:pPr>
            <a:endParaRPr lang="en-GB" dirty="0"/>
          </a:p>
          <a:p>
            <a:pPr>
              <a:defRPr sz="2000"/>
            </a:pPr>
            <a:r>
              <a:rPr lang="en-GB" dirty="0"/>
              <a:t>----------------------------------------------------------------------------------------------------------</a:t>
            </a:r>
          </a:p>
          <a:p>
            <a:pPr>
              <a:defRPr sz="2000"/>
            </a:pPr>
            <a:endParaRPr lang="cy-GB" dirty="0"/>
          </a:p>
          <a:p>
            <a:pPr>
              <a:defRPr sz="2000"/>
            </a:pPr>
            <a:r>
              <a:rPr lang="cy-GB" dirty="0"/>
              <a:t>Pan</a:t>
            </a:r>
            <a:r>
              <a:rPr lang="cy-GB" baseline="0" dirty="0"/>
              <a:t> gychwynnodd Sally Holland yn ei swydd ym mis Ebrill 2015, cynhaliodd arolwg ar raddfa fawr, sef “Beth Nesa”.</a:t>
            </a:r>
          </a:p>
          <a:p>
            <a:pPr>
              <a:defRPr sz="2000"/>
            </a:pPr>
            <a:endParaRPr lang="cy-GB" baseline="0" dirty="0"/>
          </a:p>
          <a:p>
            <a:pPr>
              <a:defRPr sz="2000"/>
            </a:pPr>
            <a:r>
              <a:rPr lang="cy-GB" baseline="0" dirty="0"/>
              <a:t>Mae rôl y Comisiynydd yn swydd 7 mlynedd, ac roedd Sally eisiau cael gwybod gan blant, pobl ifanc a’r rhai sy’n gofalu ac sydd â gofal amdanyn nhw beth roedden nhw’n meddwl dylai hi flaenoriaethu yn ystod ei chyfnod yn y swydd. </a:t>
            </a:r>
            <a:endParaRPr dirty="0"/>
          </a:p>
          <a:p>
            <a:pPr>
              <a:defRPr sz="2000"/>
            </a:pPr>
            <a:endParaRPr lang="en-GB" dirty="0"/>
          </a:p>
          <a:p>
            <a:pPr>
              <a:defRPr sz="2000"/>
            </a:pPr>
            <a:r>
              <a:rPr lang="en-GB" dirty="0" err="1"/>
              <a:t>Mae’r</a:t>
            </a:r>
            <a:r>
              <a:rPr lang="en-GB" dirty="0"/>
              <a:t> </a:t>
            </a:r>
            <a:r>
              <a:rPr lang="en-GB" dirty="0" err="1"/>
              <a:t>fideo</a:t>
            </a:r>
            <a:r>
              <a:rPr lang="en-GB" baseline="0" dirty="0"/>
              <a:t> </a:t>
            </a:r>
            <a:r>
              <a:rPr lang="en-GB" baseline="0" dirty="0" err="1"/>
              <a:t>yn</a:t>
            </a:r>
            <a:r>
              <a:rPr lang="en-GB" baseline="0" dirty="0"/>
              <a:t> </a:t>
            </a:r>
            <a:r>
              <a:rPr lang="en-GB" baseline="0" dirty="0" err="1"/>
              <a:t>dangos</a:t>
            </a:r>
            <a:r>
              <a:rPr lang="en-GB" baseline="0" dirty="0"/>
              <a:t> </a:t>
            </a:r>
            <a:r>
              <a:rPr lang="en-GB" baseline="0" dirty="0" err="1"/>
              <a:t>sut</a:t>
            </a:r>
            <a:r>
              <a:rPr lang="en-GB" baseline="0" dirty="0"/>
              <a:t> </a:t>
            </a:r>
            <a:r>
              <a:rPr lang="en-GB" baseline="0" dirty="0" err="1"/>
              <a:t>mae’r</a:t>
            </a:r>
            <a:r>
              <a:rPr lang="en-GB" baseline="0" dirty="0"/>
              <a:t> </a:t>
            </a:r>
            <a:r>
              <a:rPr lang="en-GB" baseline="0" dirty="0" err="1"/>
              <a:t>Comisiynydd</a:t>
            </a:r>
            <a:r>
              <a:rPr lang="en-GB" baseline="0" dirty="0"/>
              <a:t> </a:t>
            </a:r>
            <a:r>
              <a:rPr lang="en-GB" baseline="0" dirty="0" err="1"/>
              <a:t>yn</a:t>
            </a:r>
            <a:r>
              <a:rPr lang="en-GB" baseline="0" dirty="0"/>
              <a:t> </a:t>
            </a:r>
            <a:r>
              <a:rPr lang="en-GB" baseline="0" dirty="0" err="1"/>
              <a:t>cynllunio’i</a:t>
            </a:r>
            <a:r>
              <a:rPr lang="en-GB" baseline="0" dirty="0"/>
              <a:t> </a:t>
            </a:r>
            <a:r>
              <a:rPr lang="en-GB" baseline="0" dirty="0" err="1"/>
              <a:t>gwaith</a:t>
            </a:r>
            <a:r>
              <a:rPr lang="en-GB" baseline="0" dirty="0"/>
              <a:t>.</a:t>
            </a:r>
            <a:endParaRPr dirty="0"/>
          </a:p>
        </p:txBody>
      </p:sp>
    </p:spTree>
    <p:extLst>
      <p:ext uri="{BB962C8B-B14F-4D97-AF65-F5344CB8AC3E}">
        <p14:creationId xmlns:p14="http://schemas.microsoft.com/office/powerpoint/2010/main" val="3605078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a:defRPr sz="2000"/>
            </a:pPr>
            <a:r>
              <a:rPr dirty="0"/>
              <a:t>This first session has covered  an introduction to the UNCRC and the role of the CCfW in the next session we will look at her documents</a:t>
            </a:r>
            <a:r>
              <a:rPr lang="en-GB" dirty="0"/>
              <a:t> </a:t>
            </a:r>
            <a:r>
              <a:rPr dirty="0"/>
              <a:t>The Right</a:t>
            </a:r>
            <a:r>
              <a:rPr lang="en-GB" baseline="0" dirty="0"/>
              <a:t> </a:t>
            </a:r>
            <a:r>
              <a:rPr dirty="0"/>
              <a:t>Way or The Right Way to Education to explore how we can put rights into reality in our daily lives.</a:t>
            </a:r>
            <a:r>
              <a:rPr lang="en-GB" dirty="0"/>
              <a:t> </a:t>
            </a:r>
            <a:r>
              <a:rPr lang="en-US" dirty="0"/>
              <a:t>Meanwhile, if you want</a:t>
            </a:r>
            <a:r>
              <a:rPr lang="en-US" baseline="0" dirty="0"/>
              <a:t> </a:t>
            </a:r>
            <a:r>
              <a:rPr lang="en-US" dirty="0"/>
              <a:t>more information please visit the website </a:t>
            </a:r>
            <a:r>
              <a:rPr lang="en-US" u="sng" dirty="0">
                <a:solidFill>
                  <a:srgbClr val="0563C1"/>
                </a:solidFill>
                <a:uFill>
                  <a:solidFill>
                    <a:srgbClr val="0563C1"/>
                  </a:solidFill>
                </a:uFill>
                <a:hlinkClick r:id="rId3"/>
              </a:rPr>
              <a:t>www.childcomwales.org.uk</a:t>
            </a:r>
            <a:r>
              <a:rPr lang="en-US" dirty="0"/>
              <a:t> </a:t>
            </a:r>
          </a:p>
          <a:p>
            <a:pPr>
              <a:defRPr sz="2000"/>
            </a:pPr>
            <a:endParaRPr lang="en-US" dirty="0"/>
          </a:p>
          <a:p>
            <a:pPr>
              <a:defRPr sz="2000"/>
            </a:pPr>
            <a:r>
              <a:rPr lang="en-US" dirty="0"/>
              <a:t>-----------------------------------------------------------------------------------------------------------</a:t>
            </a:r>
          </a:p>
          <a:p>
            <a:pPr>
              <a:defRPr sz="2000"/>
            </a:pPr>
            <a:endParaRPr dirty="0"/>
          </a:p>
          <a:p>
            <a:pPr>
              <a:defRPr sz="2000"/>
            </a:pPr>
            <a:r>
              <a:rPr lang="cy-GB" dirty="0"/>
              <a:t>Mae’r sesiwn</a:t>
            </a:r>
            <a:r>
              <a:rPr lang="cy-GB" baseline="0" dirty="0"/>
              <a:t> gyntaf hon wedi rhoi cyflwyniad i CCUHP a rôl CPC. Yn y sesiwn nesaf byddwn ni’n edrych ar ei dogfennau Y Ffordd Gywir neu’r Ffordd Gywir i Addysg, er mwyn archwilio sut gallwn ni wireddu hawliau yn ein bywydau pob dydd. </a:t>
            </a:r>
            <a:r>
              <a:rPr lang="cy-GB" dirty="0"/>
              <a:t>Yn y cyfamser,</a:t>
            </a:r>
            <a:r>
              <a:rPr lang="cy-GB" baseline="0" dirty="0"/>
              <a:t> i gael rhagor o wybodaeth ewch i’r wefan </a:t>
            </a:r>
            <a:r>
              <a:rPr u="sng" dirty="0">
                <a:solidFill>
                  <a:srgbClr val="0563C1"/>
                </a:solidFill>
                <a:uFill>
                  <a:solidFill>
                    <a:srgbClr val="0563C1"/>
                  </a:solidFill>
                </a:uFill>
                <a:hlinkClick r:id="rId3"/>
              </a:rPr>
              <a:t>www.c</a:t>
            </a:r>
            <a:r>
              <a:rPr lang="cy-GB" u="sng" dirty="0">
                <a:solidFill>
                  <a:srgbClr val="0563C1"/>
                </a:solidFill>
                <a:uFill>
                  <a:solidFill>
                    <a:srgbClr val="0563C1"/>
                  </a:solidFill>
                </a:uFill>
                <a:hlinkClick r:id="rId3"/>
              </a:rPr>
              <a:t>omplantcymru</a:t>
            </a:r>
            <a:r>
              <a:rPr u="sng" dirty="0">
                <a:solidFill>
                  <a:srgbClr val="0563C1"/>
                </a:solidFill>
                <a:uFill>
                  <a:solidFill>
                    <a:srgbClr val="0563C1"/>
                  </a:solidFill>
                </a:uFill>
                <a:hlinkClick r:id="rId3"/>
              </a:rPr>
              <a:t>.org.uk</a:t>
            </a:r>
            <a:r>
              <a:rPr dirty="0"/>
              <a:t> </a:t>
            </a:r>
          </a:p>
        </p:txBody>
      </p:sp>
    </p:spTree>
    <p:extLst>
      <p:ext uri="{BB962C8B-B14F-4D97-AF65-F5344CB8AC3E}">
        <p14:creationId xmlns:p14="http://schemas.microsoft.com/office/powerpoint/2010/main" val="348373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lvl1pPr>
              <a:defRPr sz="2000"/>
            </a:lvl1pPr>
          </a:lstStyle>
          <a:p>
            <a:r>
              <a:rPr dirty="0"/>
              <a:t>To set Children’s Rights in context it is first worth looking at Human Rights. We are all born with Human Rights.</a:t>
            </a:r>
            <a:endParaRPr lang="en-GB" dirty="0"/>
          </a:p>
          <a:p>
            <a:endParaRPr lang="en-GB" dirty="0"/>
          </a:p>
          <a:p>
            <a:r>
              <a:rPr lang="en-GB" dirty="0"/>
              <a:t>-------------------------------------------------------------------------------------------</a:t>
            </a:r>
          </a:p>
          <a:p>
            <a:endParaRPr lang="cy-GB" dirty="0"/>
          </a:p>
          <a:p>
            <a:r>
              <a:rPr lang="cy-GB" dirty="0"/>
              <a:t>I roi Hawliau Plant yn eu cyd-destun, mae’n werth edrych ar Hawliau Dynol yn gyntaf. Rydyn ni i gyd yn cael ein geni â Hawliau Dynol. </a:t>
            </a:r>
            <a:endParaRPr dirty="0"/>
          </a:p>
        </p:txBody>
      </p:sp>
    </p:spTree>
    <p:extLst>
      <p:ext uri="{BB962C8B-B14F-4D97-AF65-F5344CB8AC3E}">
        <p14:creationId xmlns:p14="http://schemas.microsoft.com/office/powerpoint/2010/main" val="338064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lvl1pPr>
              <a:defRPr sz="2000"/>
            </a:lvl1pPr>
          </a:lstStyle>
          <a:p>
            <a:r>
              <a:rPr dirty="0"/>
              <a:t>It is important to understand these underlying principles that Human Rights are Inherent, Universal, Indivisible, Inalienable, and Unconditional.</a:t>
            </a:r>
            <a:endParaRPr lang="en-GB" dirty="0"/>
          </a:p>
          <a:p>
            <a:endParaRPr lang="en-GB" dirty="0"/>
          </a:p>
          <a:p>
            <a:r>
              <a:rPr lang="en-GB" dirty="0"/>
              <a:t>-----------------------------------------------------------------------------------------</a:t>
            </a:r>
          </a:p>
          <a:p>
            <a:endParaRPr lang="cy-GB" dirty="0"/>
          </a:p>
          <a:p>
            <a:r>
              <a:rPr lang="cy-GB" dirty="0"/>
              <a:t>Mae’n bwysig deall yr egwyddorion gwaelodol hyn, sef bod Hawliau Dynol yn Gynhenid, yn Gyffredinol, yn Anwahanadwy,</a:t>
            </a:r>
            <a:r>
              <a:rPr lang="cy-GB" baseline="0" dirty="0"/>
              <a:t> yn Anaralladwy, ac yn Ddiamod. </a:t>
            </a:r>
            <a:endParaRPr dirty="0"/>
          </a:p>
        </p:txBody>
      </p:sp>
    </p:spTree>
    <p:extLst>
      <p:ext uri="{BB962C8B-B14F-4D97-AF65-F5344CB8AC3E}">
        <p14:creationId xmlns:p14="http://schemas.microsoft.com/office/powerpoint/2010/main" val="234084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sz="2000"/>
            </a:pPr>
            <a:r>
              <a:rPr dirty="0"/>
              <a:t>To</a:t>
            </a:r>
            <a:r>
              <a:rPr sz="700" dirty="0"/>
              <a:t> </a:t>
            </a:r>
            <a:r>
              <a:rPr dirty="0"/>
              <a:t>explore your own understanding of </a:t>
            </a:r>
            <a:r>
              <a:rPr b="1" dirty="0"/>
              <a:t>Children’s Rights </a:t>
            </a:r>
            <a:r>
              <a:rPr dirty="0"/>
              <a:t>we are  going to do an activity called Body of Rights. You will need access to A3/large paper and a pen. </a:t>
            </a:r>
            <a:endParaRPr lang="en-GB" dirty="0"/>
          </a:p>
          <a:p>
            <a:pPr>
              <a:defRPr sz="2000"/>
            </a:pPr>
            <a:endParaRPr lang="en-GB" dirty="0"/>
          </a:p>
          <a:p>
            <a:pPr>
              <a:defRPr sz="2000"/>
            </a:pPr>
            <a:r>
              <a:rPr lang="en-GB" dirty="0"/>
              <a:t>Start by drawing the outline of a body on the paper.</a:t>
            </a:r>
          </a:p>
          <a:p>
            <a:pPr>
              <a:defRPr sz="2000"/>
            </a:pPr>
            <a:endParaRPr lang="en-GB" dirty="0"/>
          </a:p>
          <a:p>
            <a:pPr>
              <a:defRPr sz="2000"/>
            </a:pPr>
            <a:r>
              <a:rPr dirty="0"/>
              <a:t>In small groups talk about things that children aged 0-18 would like to grow up happy, healthy and safe.  </a:t>
            </a:r>
            <a:endParaRPr lang="en-GB" dirty="0"/>
          </a:p>
          <a:p>
            <a:pPr>
              <a:defRPr sz="2000"/>
            </a:pPr>
            <a:endParaRPr lang="cy-GB" dirty="0"/>
          </a:p>
          <a:p>
            <a:pPr>
              <a:defRPr sz="2000"/>
            </a:pPr>
            <a:r>
              <a:rPr lang="en-GB" dirty="0"/>
              <a:t>If you identify this as a </a:t>
            </a:r>
            <a:r>
              <a:rPr lang="en-GB" b="1" dirty="0"/>
              <a:t>need</a:t>
            </a:r>
            <a:r>
              <a:rPr lang="en-GB" dirty="0"/>
              <a:t> then place the post-it/write it inside the body</a:t>
            </a:r>
          </a:p>
          <a:p>
            <a:pPr>
              <a:defRPr sz="2000"/>
            </a:pPr>
            <a:endParaRPr lang="en-GB" dirty="0"/>
          </a:p>
          <a:p>
            <a:pPr>
              <a:defRPr sz="2000"/>
            </a:pPr>
            <a:r>
              <a:rPr lang="en-GB" dirty="0"/>
              <a:t>If you identify this as a </a:t>
            </a:r>
            <a:r>
              <a:rPr lang="en-GB" b="1" dirty="0"/>
              <a:t>want</a:t>
            </a:r>
            <a:r>
              <a:rPr lang="en-GB" dirty="0"/>
              <a:t> then place the post-it/write it on the outside of the body</a:t>
            </a:r>
          </a:p>
          <a:p>
            <a:pPr>
              <a:defRPr sz="2000"/>
            </a:pPr>
            <a:endParaRPr lang="cy-GB" dirty="0"/>
          </a:p>
          <a:p>
            <a:pPr>
              <a:defRPr sz="2000"/>
            </a:pPr>
            <a:r>
              <a:rPr lang="cy-GB" dirty="0"/>
              <a:t>-----------------------------------------------------------------------------------------------</a:t>
            </a:r>
          </a:p>
          <a:p>
            <a:pPr>
              <a:defRPr sz="2000"/>
            </a:pPr>
            <a:endParaRPr lang="cy-GB" dirty="0"/>
          </a:p>
          <a:p>
            <a:pPr>
              <a:defRPr sz="2000"/>
            </a:pPr>
            <a:r>
              <a:rPr lang="cy-GB" dirty="0"/>
              <a:t>I archwilio eich dealltwriaeth eich hun o </a:t>
            </a:r>
            <a:r>
              <a:rPr lang="cy-GB" b="1" dirty="0"/>
              <a:t>Hawliau Plant </a:t>
            </a:r>
            <a:r>
              <a:rPr lang="cy-GB" b="0" dirty="0"/>
              <a:t>rydyn ni’n mynd i wneud gweithgaredd o’r enw Corff o Hawliau. Bydd arnoch chi angen darn mawr/A3 o bapur a phin ysgrifennu. </a:t>
            </a:r>
          </a:p>
          <a:p>
            <a:pPr>
              <a:defRPr sz="2000"/>
            </a:pPr>
            <a:endParaRPr lang="cy-GB" b="0" dirty="0"/>
          </a:p>
          <a:p>
            <a:pPr>
              <a:defRPr sz="2000"/>
            </a:pPr>
            <a:r>
              <a:rPr lang="cy-GB" b="0" dirty="0"/>
              <a:t>I ddechrau, gwnewch amlinelliad o gorff ar y papur.</a:t>
            </a:r>
          </a:p>
          <a:p>
            <a:pPr>
              <a:defRPr sz="2000"/>
            </a:pPr>
            <a:endParaRPr lang="cy-GB" b="0" dirty="0"/>
          </a:p>
          <a:p>
            <a:pPr>
              <a:defRPr sz="2000"/>
            </a:pPr>
            <a:r>
              <a:rPr lang="cy-GB" b="0" dirty="0"/>
              <a:t>Mewn grwpiau bach, trafodwch</a:t>
            </a:r>
            <a:r>
              <a:rPr lang="cy-GB" b="0" baseline="0" dirty="0"/>
              <a:t> y pethau y byddai plant 0-18 oed yn hoffi eu cael er mwyn tyfu i fyny’n hapus, yn iach ac yn ddiogel yng Nghymru heddiw. </a:t>
            </a:r>
          </a:p>
          <a:p>
            <a:pPr>
              <a:defRPr sz="2000"/>
            </a:pPr>
            <a:endParaRPr lang="cy-GB" b="0" baseline="0" dirty="0"/>
          </a:p>
          <a:p>
            <a:pPr>
              <a:defRPr sz="2000"/>
            </a:pPr>
            <a:r>
              <a:rPr lang="en-GB" sz="2000" dirty="0" err="1">
                <a:solidFill>
                  <a:srgbClr val="DC0051"/>
                </a:solidFill>
              </a:rPr>
              <a:t>Rhowch</a:t>
            </a:r>
            <a:r>
              <a:rPr lang="en-GB" sz="2000" dirty="0">
                <a:solidFill>
                  <a:srgbClr val="DC0051"/>
                </a:solidFill>
              </a:rPr>
              <a:t> y </a:t>
            </a:r>
            <a:r>
              <a:rPr lang="en-GB" sz="2000" dirty="0" err="1">
                <a:solidFill>
                  <a:srgbClr val="DC0051"/>
                </a:solidFill>
              </a:rPr>
              <a:t>pethau</a:t>
            </a:r>
            <a:r>
              <a:rPr lang="en-GB" sz="2000" dirty="0">
                <a:solidFill>
                  <a:srgbClr val="DC0051"/>
                </a:solidFill>
              </a:rPr>
              <a:t> </a:t>
            </a:r>
            <a:r>
              <a:rPr lang="en-GB" sz="2000" dirty="0" err="1">
                <a:solidFill>
                  <a:srgbClr val="DC0051"/>
                </a:solidFill>
              </a:rPr>
              <a:t>rydych</a:t>
            </a:r>
            <a:r>
              <a:rPr lang="en-GB" sz="2000" dirty="0">
                <a:solidFill>
                  <a:srgbClr val="DC0051"/>
                </a:solidFill>
              </a:rPr>
              <a:t> </a:t>
            </a:r>
            <a:r>
              <a:rPr lang="en-GB" sz="2000" dirty="0" err="1">
                <a:solidFill>
                  <a:srgbClr val="DC0051"/>
                </a:solidFill>
              </a:rPr>
              <a:t>chi’n</a:t>
            </a:r>
            <a:r>
              <a:rPr lang="en-GB" sz="2000" dirty="0">
                <a:solidFill>
                  <a:srgbClr val="DC0051"/>
                </a:solidFill>
              </a:rPr>
              <a:t> </a:t>
            </a:r>
            <a:r>
              <a:rPr lang="en-GB" sz="2000" dirty="0" err="1">
                <a:solidFill>
                  <a:srgbClr val="DC0051"/>
                </a:solidFill>
              </a:rPr>
              <a:t>meddwl</a:t>
            </a:r>
            <a:r>
              <a:rPr lang="en-GB" sz="2000" dirty="0">
                <a:solidFill>
                  <a:srgbClr val="DC0051"/>
                </a:solidFill>
              </a:rPr>
              <a:t> </a:t>
            </a:r>
            <a:r>
              <a:rPr lang="en-GB" sz="2000" dirty="0" err="1">
                <a:solidFill>
                  <a:srgbClr val="DC0051"/>
                </a:solidFill>
              </a:rPr>
              <a:t>amdanynt</a:t>
            </a:r>
            <a:r>
              <a:rPr lang="en-GB" sz="2000" dirty="0">
                <a:solidFill>
                  <a:srgbClr val="DC0051"/>
                </a:solidFill>
              </a:rPr>
              <a:t> </a:t>
            </a:r>
            <a:r>
              <a:rPr lang="en-GB" sz="2000" dirty="0" err="1">
                <a:solidFill>
                  <a:srgbClr val="DC0051"/>
                </a:solidFill>
              </a:rPr>
              <a:t>fel</a:t>
            </a:r>
            <a:r>
              <a:rPr lang="en-GB" sz="2000" dirty="0">
                <a:solidFill>
                  <a:srgbClr val="DC0051"/>
                </a:solidFill>
              </a:rPr>
              <a:t> </a:t>
            </a:r>
            <a:r>
              <a:rPr lang="en-GB" sz="2000" dirty="0" err="1">
                <a:solidFill>
                  <a:srgbClr val="DC0051"/>
                </a:solidFill>
              </a:rPr>
              <a:t>anghenion</a:t>
            </a:r>
            <a:r>
              <a:rPr lang="en-GB" sz="2000" dirty="0">
                <a:solidFill>
                  <a:srgbClr val="DC0051"/>
                </a:solidFill>
              </a:rPr>
              <a:t> y </a:t>
            </a:r>
            <a:r>
              <a:rPr lang="en-GB" sz="2000" dirty="0" err="1">
                <a:solidFill>
                  <a:srgbClr val="DC0051"/>
                </a:solidFill>
              </a:rPr>
              <a:t>tu</a:t>
            </a:r>
            <a:r>
              <a:rPr lang="en-GB" sz="2000" dirty="0">
                <a:solidFill>
                  <a:srgbClr val="DC0051"/>
                </a:solidFill>
              </a:rPr>
              <a:t> </a:t>
            </a:r>
            <a:r>
              <a:rPr lang="en-GB" sz="2000" dirty="0" err="1">
                <a:solidFill>
                  <a:srgbClr val="DC0051"/>
                </a:solidFill>
              </a:rPr>
              <a:t>mewn</a:t>
            </a:r>
            <a:r>
              <a:rPr lang="en-GB" sz="2000" dirty="0">
                <a:solidFill>
                  <a:srgbClr val="DC0051"/>
                </a:solidFill>
              </a:rPr>
              <a:t> </a:t>
            </a:r>
            <a:r>
              <a:rPr lang="en-GB" sz="2000" dirty="0" err="1">
                <a:solidFill>
                  <a:srgbClr val="DC0051"/>
                </a:solidFill>
              </a:rPr>
              <a:t>i’r</a:t>
            </a:r>
            <a:r>
              <a:rPr lang="en-GB" sz="2000" dirty="0">
                <a:solidFill>
                  <a:srgbClr val="DC0051"/>
                </a:solidFill>
              </a:rPr>
              <a:t> </a:t>
            </a:r>
            <a:r>
              <a:rPr lang="en-GB" sz="2000" dirty="0" err="1">
                <a:solidFill>
                  <a:srgbClr val="DC0051"/>
                </a:solidFill>
              </a:rPr>
              <a:t>corff</a:t>
            </a:r>
            <a:r>
              <a:rPr lang="en-GB" sz="2000" dirty="0">
                <a:solidFill>
                  <a:srgbClr val="DC0051"/>
                </a:solidFill>
              </a:rPr>
              <a:t>, a </a:t>
            </a:r>
            <a:r>
              <a:rPr lang="en-GB" sz="2000" dirty="0" err="1">
                <a:solidFill>
                  <a:srgbClr val="DC0051"/>
                </a:solidFill>
              </a:rPr>
              <a:t>phethau</a:t>
            </a:r>
            <a:r>
              <a:rPr lang="en-GB" sz="2000" dirty="0">
                <a:solidFill>
                  <a:srgbClr val="DC0051"/>
                </a:solidFill>
              </a:rPr>
              <a:t> </a:t>
            </a:r>
            <a:r>
              <a:rPr lang="en-GB" sz="2000" dirty="0" err="1">
                <a:solidFill>
                  <a:srgbClr val="DC0051"/>
                </a:solidFill>
              </a:rPr>
              <a:t>maen</a:t>
            </a:r>
            <a:r>
              <a:rPr lang="en-GB" sz="2000" dirty="0">
                <a:solidFill>
                  <a:srgbClr val="DC0051"/>
                </a:solidFill>
              </a:rPr>
              <a:t> </a:t>
            </a:r>
            <a:r>
              <a:rPr lang="en-GB" sz="2000" dirty="0" err="1">
                <a:solidFill>
                  <a:srgbClr val="DC0051"/>
                </a:solidFill>
              </a:rPr>
              <a:t>nhw</a:t>
            </a:r>
            <a:r>
              <a:rPr lang="en-GB" sz="2000" dirty="0">
                <a:solidFill>
                  <a:srgbClr val="DC0051"/>
                </a:solidFill>
              </a:rPr>
              <a:t> </a:t>
            </a:r>
            <a:r>
              <a:rPr lang="en-GB" sz="2000" dirty="0" err="1">
                <a:solidFill>
                  <a:srgbClr val="DC0051"/>
                </a:solidFill>
              </a:rPr>
              <a:t>eisiau</a:t>
            </a:r>
            <a:r>
              <a:rPr lang="en-GB" sz="2000" dirty="0">
                <a:solidFill>
                  <a:srgbClr val="DC0051"/>
                </a:solidFill>
              </a:rPr>
              <a:t> y </a:t>
            </a:r>
            <a:r>
              <a:rPr lang="en-GB" sz="2000" dirty="0" err="1">
                <a:solidFill>
                  <a:srgbClr val="DC0051"/>
                </a:solidFill>
              </a:rPr>
              <a:t>tu</a:t>
            </a:r>
            <a:r>
              <a:rPr lang="en-GB" sz="2000" dirty="0">
                <a:solidFill>
                  <a:srgbClr val="DC0051"/>
                </a:solidFill>
              </a:rPr>
              <a:t> </a:t>
            </a:r>
            <a:r>
              <a:rPr lang="en-GB" sz="2000" dirty="0" err="1">
                <a:solidFill>
                  <a:srgbClr val="DC0051"/>
                </a:solidFill>
              </a:rPr>
              <a:t>allan</a:t>
            </a:r>
            <a:r>
              <a:rPr lang="en-GB" sz="2000" dirty="0">
                <a:solidFill>
                  <a:srgbClr val="DC0051"/>
                </a:solidFill>
              </a:rPr>
              <a:t>. </a:t>
            </a:r>
            <a:endParaRPr dirty="0"/>
          </a:p>
          <a:p>
            <a:pPr>
              <a:defRPr sz="2000"/>
            </a:pPr>
            <a:endParaRPr dirty="0"/>
          </a:p>
        </p:txBody>
      </p:sp>
    </p:spTree>
    <p:extLst>
      <p:ext uri="{BB962C8B-B14F-4D97-AF65-F5344CB8AC3E}">
        <p14:creationId xmlns:p14="http://schemas.microsoft.com/office/powerpoint/2010/main" val="372514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a:defRPr sz="2000"/>
            </a:pPr>
            <a:r>
              <a:rPr dirty="0"/>
              <a:t>It is clear from the Body of Rights activity that children need a variety of things to grow up happy, healthy and safe. Some of their needs are different to adults’ needs because they are particularly vulnerable. Therefore, children have their own set of rights.</a:t>
            </a:r>
            <a:endParaRPr lang="en-GB" dirty="0"/>
          </a:p>
          <a:p>
            <a:pPr>
              <a:defRPr sz="2000"/>
            </a:pPr>
            <a:endParaRPr lang="en-GB" dirty="0"/>
          </a:p>
          <a:p>
            <a:pPr>
              <a:defRPr sz="2000"/>
            </a:pPr>
            <a:r>
              <a:rPr lang="en-GB" dirty="0"/>
              <a:t>There is a difference between wants and needs – needs are rights and things we are entitled to. </a:t>
            </a:r>
            <a:endParaRPr dirty="0"/>
          </a:p>
          <a:p>
            <a:pPr>
              <a:defRPr sz="2000"/>
            </a:pPr>
            <a:endParaRPr dirty="0"/>
          </a:p>
          <a:p>
            <a:pPr>
              <a:defRPr sz="2000"/>
            </a:pPr>
            <a:r>
              <a:rPr dirty="0"/>
              <a:t>These rights are outlined in the UNCRC - The United Nations Convention on the Rights of the Child.</a:t>
            </a:r>
            <a:endParaRPr lang="en-GB" dirty="0"/>
          </a:p>
          <a:p>
            <a:pPr>
              <a:defRPr sz="2000"/>
            </a:pPr>
            <a:endParaRPr lang="en-GB" dirty="0"/>
          </a:p>
          <a:p>
            <a:pPr>
              <a:defRPr sz="2000"/>
            </a:pPr>
            <a:r>
              <a:rPr lang="en-GB" dirty="0"/>
              <a:t>-------------------------------------------------------------------------------------------</a:t>
            </a:r>
          </a:p>
          <a:p>
            <a:pPr>
              <a:defRPr sz="2000"/>
            </a:pPr>
            <a:endParaRPr lang="en-GB" dirty="0"/>
          </a:p>
          <a:p>
            <a:pPr>
              <a:defRPr sz="2000"/>
            </a:pPr>
            <a:r>
              <a:rPr lang="cy-GB" dirty="0"/>
              <a:t>Mae’n amlwg o’r gweithgaredd</a:t>
            </a:r>
            <a:r>
              <a:rPr lang="cy-GB" baseline="0" dirty="0"/>
              <a:t> Corff o hawliau bod angen amrywiaeth o bethau ar blant i dyfu i fyny’n hapus, yn iach ac yn ddiogel. Mae rhai o’u hanghenion yn wahanol i anghenion oedolion oherwydd eu bod yn arbennig o agored i niwed. Felly, mae gan blant eu set eu hunain o hawliau.</a:t>
            </a:r>
          </a:p>
          <a:p>
            <a:pPr>
              <a:defRPr sz="2000"/>
            </a:pPr>
            <a:endParaRPr lang="cy-GB" baseline="0" dirty="0"/>
          </a:p>
          <a:p>
            <a:pPr>
              <a:defRPr sz="2000"/>
            </a:pPr>
            <a:r>
              <a:rPr lang="cy-GB" baseline="0" dirty="0"/>
              <a:t>Mae yna wahaniaeth rhwng pethau rydyn ni eisiau a phethau mae angen arnom – pethau mae angen arnom yw pethau mae gennym hawl i gael. </a:t>
            </a:r>
          </a:p>
          <a:p>
            <a:pPr>
              <a:defRPr sz="2000"/>
            </a:pPr>
            <a:endParaRPr lang="cy-GB" baseline="0" dirty="0"/>
          </a:p>
          <a:p>
            <a:pPr>
              <a:defRPr sz="2000"/>
            </a:pPr>
            <a:r>
              <a:rPr lang="cy-GB" baseline="0" dirty="0"/>
              <a:t>Amlinellir yr hawliau hyn yn CCUHP – Confensiwn y Cenhedloedd Unedig ar Hawliau’r Plentyn.  </a:t>
            </a:r>
          </a:p>
          <a:p>
            <a:pPr>
              <a:defRPr sz="2000"/>
            </a:pPr>
            <a:endParaRPr lang="cy-GB" baseline="0" dirty="0"/>
          </a:p>
          <a:p>
            <a:pPr>
              <a:defRPr sz="2000"/>
            </a:pPr>
            <a:endParaRPr dirty="0"/>
          </a:p>
        </p:txBody>
      </p:sp>
    </p:spTree>
    <p:extLst>
      <p:ext uri="{BB962C8B-B14F-4D97-AF65-F5344CB8AC3E}">
        <p14:creationId xmlns:p14="http://schemas.microsoft.com/office/powerpoint/2010/main" val="428785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defRPr sz="2000"/>
            </a:pPr>
            <a:r>
              <a:rPr dirty="0"/>
              <a:t>The Welsh Government have produced many training materials to support adults who work with young people to learn about their rights, and material for children to explore their rights. </a:t>
            </a:r>
          </a:p>
          <a:p>
            <a:pPr>
              <a:defRPr sz="2000"/>
            </a:pPr>
            <a:endParaRPr dirty="0"/>
          </a:p>
          <a:p>
            <a:pPr>
              <a:defRPr sz="2000"/>
            </a:pPr>
            <a:r>
              <a:rPr dirty="0"/>
              <a:t>This clip is called ‘Children’s Wrongs’, and is from their website. You can find more bilingual resources online. </a:t>
            </a:r>
            <a:endParaRPr lang="en-GB" dirty="0"/>
          </a:p>
          <a:p>
            <a:pPr>
              <a:defRPr sz="2000"/>
            </a:pPr>
            <a:endParaRPr lang="en-GB" dirty="0"/>
          </a:p>
          <a:p>
            <a:pPr marL="0" marR="0" lvl="0" indent="0" defTabSz="914400" eaLnBrk="1" fontAlgn="auto" latinLnBrk="0" hangingPunct="1">
              <a:lnSpc>
                <a:spcPct val="100000"/>
              </a:lnSpc>
              <a:spcBef>
                <a:spcPts val="0"/>
              </a:spcBef>
              <a:spcAft>
                <a:spcPts val="0"/>
              </a:spcAft>
              <a:buClrTx/>
              <a:buSzTx/>
              <a:buFontTx/>
              <a:buNone/>
              <a:tabLst/>
              <a:defRPr sz="2000"/>
            </a:pPr>
            <a:r>
              <a:rPr lang="en-GB" dirty="0"/>
              <a:t>Following the clip there will be a short quiz, some of the answers may be in the clip!</a:t>
            </a:r>
          </a:p>
          <a:p>
            <a:pPr>
              <a:defRPr sz="2000"/>
            </a:pPr>
            <a:endParaRPr lang="en-GB" dirty="0"/>
          </a:p>
          <a:p>
            <a:pPr>
              <a:defRPr sz="2000"/>
            </a:pPr>
            <a:r>
              <a:rPr lang="en-GB" dirty="0"/>
              <a:t>------------------------------------------------------------------------------</a:t>
            </a:r>
          </a:p>
          <a:p>
            <a:pPr>
              <a:defRPr sz="2000"/>
            </a:pPr>
            <a:endParaRPr lang="cy-GB" dirty="0"/>
          </a:p>
          <a:p>
            <a:pPr>
              <a:defRPr sz="2000"/>
            </a:pPr>
            <a:r>
              <a:rPr lang="cy-GB" dirty="0"/>
              <a:t>Mae Llywodraeth</a:t>
            </a:r>
            <a:r>
              <a:rPr lang="cy-GB" baseline="0" dirty="0"/>
              <a:t> Cymru wedi cynhyrchu llawer o ddeunyddiau hyfforddi i gefnogi oedolion sy’n gweithio gyda phobl ifanc i ddysgu am eu hawliau, a deunydd er mwyn i blant archwilio eu hawliau. </a:t>
            </a:r>
          </a:p>
          <a:p>
            <a:pPr>
              <a:defRPr sz="2000"/>
            </a:pPr>
            <a:endParaRPr lang="cy-GB" baseline="0" dirty="0"/>
          </a:p>
          <a:p>
            <a:pPr>
              <a:defRPr sz="2000"/>
            </a:pPr>
            <a:r>
              <a:rPr lang="cy-GB" baseline="0" dirty="0"/>
              <a:t>Yr enw ar y clip yma yw ‘Hawliau Plant? Ha!’, ac mae’n dod o’u gwefan. Mae rhagor o adnoddau dwyieithog ar gael ar-lein. </a:t>
            </a:r>
          </a:p>
          <a:p>
            <a:pPr>
              <a:defRPr sz="2000"/>
            </a:pPr>
            <a:endParaRPr lang="cy-GB" baseline="0" dirty="0"/>
          </a:p>
          <a:p>
            <a:pPr marL="0" marR="0" lvl="0" indent="0" defTabSz="914400" eaLnBrk="1" fontAlgn="auto" latinLnBrk="0" hangingPunct="1">
              <a:lnSpc>
                <a:spcPct val="100000"/>
              </a:lnSpc>
              <a:spcBef>
                <a:spcPts val="0"/>
              </a:spcBef>
              <a:spcAft>
                <a:spcPts val="0"/>
              </a:spcAft>
              <a:buClrTx/>
              <a:buSzTx/>
              <a:buFontTx/>
              <a:buNone/>
              <a:tabLst/>
              <a:defRPr sz="2000"/>
            </a:pPr>
            <a:r>
              <a:rPr lang="en-GB" dirty="0" err="1"/>
              <a:t>Bydd</a:t>
            </a:r>
            <a:r>
              <a:rPr lang="en-GB" dirty="0"/>
              <a:t> </a:t>
            </a:r>
            <a:r>
              <a:rPr lang="en-GB" dirty="0" err="1"/>
              <a:t>cwis</a:t>
            </a:r>
            <a:r>
              <a:rPr lang="en-GB" dirty="0"/>
              <a:t> </a:t>
            </a:r>
            <a:r>
              <a:rPr lang="en-GB" dirty="0" err="1"/>
              <a:t>cyflym</a:t>
            </a:r>
            <a:r>
              <a:rPr lang="en-GB" baseline="0" dirty="0"/>
              <a:t> </a:t>
            </a:r>
            <a:r>
              <a:rPr lang="en-GB" baseline="0" dirty="0" err="1"/>
              <a:t>yn</a:t>
            </a:r>
            <a:r>
              <a:rPr lang="en-GB" baseline="0" dirty="0"/>
              <a:t> </a:t>
            </a:r>
            <a:r>
              <a:rPr lang="en-GB" baseline="0" dirty="0" err="1"/>
              <a:t>dilyn</a:t>
            </a:r>
            <a:r>
              <a:rPr lang="en-GB" baseline="0" dirty="0"/>
              <a:t> y clip </a:t>
            </a:r>
            <a:r>
              <a:rPr lang="en-GB" baseline="0" dirty="0" err="1"/>
              <a:t>fideo</a:t>
            </a:r>
            <a:r>
              <a:rPr lang="en-GB" baseline="0" dirty="0"/>
              <a:t>, </a:t>
            </a:r>
            <a:r>
              <a:rPr lang="en-GB" baseline="0" dirty="0" err="1"/>
              <a:t>efallai</a:t>
            </a:r>
            <a:r>
              <a:rPr lang="en-GB" baseline="0" dirty="0"/>
              <a:t> </a:t>
            </a:r>
            <a:r>
              <a:rPr lang="en-GB" baseline="0" dirty="0" err="1"/>
              <a:t>bydd</a:t>
            </a:r>
            <a:r>
              <a:rPr lang="en-GB" baseline="0" dirty="0"/>
              <a:t> </a:t>
            </a:r>
            <a:r>
              <a:rPr lang="en-GB" baseline="0" dirty="0" err="1"/>
              <a:t>rhai</a:t>
            </a:r>
            <a:r>
              <a:rPr lang="en-GB" baseline="0" dirty="0"/>
              <a:t> </a:t>
            </a:r>
            <a:r>
              <a:rPr lang="en-GB" baseline="0" dirty="0" err="1"/>
              <a:t>o’r</a:t>
            </a:r>
            <a:r>
              <a:rPr lang="en-GB" baseline="0" dirty="0"/>
              <a:t> </a:t>
            </a:r>
            <a:r>
              <a:rPr lang="en-GB" baseline="0" dirty="0" err="1"/>
              <a:t>atebion</a:t>
            </a:r>
            <a:r>
              <a:rPr lang="en-GB" baseline="0" dirty="0"/>
              <a:t> </a:t>
            </a:r>
            <a:r>
              <a:rPr lang="en-GB" baseline="0" dirty="0" err="1"/>
              <a:t>yn</a:t>
            </a:r>
            <a:r>
              <a:rPr lang="en-GB" baseline="0" dirty="0"/>
              <a:t> y clip </a:t>
            </a:r>
            <a:r>
              <a:rPr lang="en-GB" baseline="0" dirty="0" err="1"/>
              <a:t>fideo</a:t>
            </a:r>
            <a:r>
              <a:rPr lang="en-GB" baseline="0" dirty="0"/>
              <a:t>! </a:t>
            </a:r>
            <a:endParaRPr dirty="0"/>
          </a:p>
          <a:p>
            <a:pPr>
              <a:defRPr sz="2000"/>
            </a:pPr>
            <a:endParaRPr dirty="0"/>
          </a:p>
        </p:txBody>
      </p:sp>
    </p:spTree>
    <p:extLst>
      <p:ext uri="{BB962C8B-B14F-4D97-AF65-F5344CB8AC3E}">
        <p14:creationId xmlns:p14="http://schemas.microsoft.com/office/powerpoint/2010/main" val="46688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defRPr sz="2000"/>
            </a:pPr>
            <a:r>
              <a:rPr dirty="0"/>
              <a:t>This quiz will help introduce the UNCRC and the Children’s Commissioner for Wales to participants.</a:t>
            </a:r>
          </a:p>
          <a:p>
            <a:pPr>
              <a:defRPr sz="2000"/>
            </a:pPr>
            <a:endParaRPr dirty="0"/>
          </a:p>
          <a:p>
            <a:pPr>
              <a:defRPr sz="2000"/>
            </a:pPr>
            <a:r>
              <a:rPr dirty="0"/>
              <a:t>To take part in this interactive version, click the image to follow the link. All participants must have access to a mobile device with an internet connection to take part.</a:t>
            </a:r>
            <a:endParaRPr lang="en-GB" dirty="0"/>
          </a:p>
          <a:p>
            <a:pPr>
              <a:defRPr sz="2000"/>
            </a:pPr>
            <a:endParaRPr lang="cy-GB"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If that isn’t possible, we have uploaded</a:t>
            </a:r>
            <a:r>
              <a:rPr lang="en-US" baseline="0" dirty="0"/>
              <a:t> </a:t>
            </a:r>
            <a:r>
              <a:rPr lang="en-US" dirty="0"/>
              <a:t>the questions</a:t>
            </a:r>
            <a:r>
              <a:rPr lang="en-US" baseline="0" dirty="0"/>
              <a:t> so you can do the quiz using a pen and paper – </a:t>
            </a:r>
          </a:p>
          <a:p>
            <a:pPr marL="0" marR="0" indent="0" defTabSz="914400" eaLnBrk="1" fontAlgn="auto" latinLnBrk="0" hangingPunct="1">
              <a:lnSpc>
                <a:spcPct val="100000"/>
              </a:lnSpc>
              <a:spcBef>
                <a:spcPts val="0"/>
              </a:spcBef>
              <a:spcAft>
                <a:spcPts val="0"/>
              </a:spcAft>
              <a:buClrTx/>
              <a:buSzTx/>
              <a:buFontTx/>
              <a:buNone/>
              <a:tabLst/>
              <a:defRPr sz="2000"/>
            </a:pPr>
            <a:endParaRPr lang="en-US" baseline="0" dirty="0"/>
          </a:p>
          <a:p>
            <a:pPr marL="0" marR="0" indent="0" defTabSz="914400" eaLnBrk="1" fontAlgn="auto" latinLnBrk="0" hangingPunct="1">
              <a:lnSpc>
                <a:spcPct val="100000"/>
              </a:lnSpc>
              <a:spcBef>
                <a:spcPts val="0"/>
              </a:spcBef>
              <a:spcAft>
                <a:spcPts val="0"/>
              </a:spcAft>
              <a:buClrTx/>
              <a:buSzTx/>
              <a:buFontTx/>
              <a:buNone/>
              <a:tabLst/>
              <a:defRPr sz="2000"/>
            </a:pPr>
            <a:r>
              <a:rPr lang="en-US" baseline="0" dirty="0"/>
              <a:t>https://www.childcomwales.org.uk/wp-content/uploads/2018/06/UNCRC-Quiz-English.pdf</a:t>
            </a:r>
          </a:p>
          <a:p>
            <a:pPr marL="0" marR="0" indent="0" defTabSz="914400" eaLnBrk="1" fontAlgn="auto" latinLnBrk="0" hangingPunct="1">
              <a:lnSpc>
                <a:spcPct val="100000"/>
              </a:lnSpc>
              <a:spcBef>
                <a:spcPts val="0"/>
              </a:spcBef>
              <a:spcAft>
                <a:spcPts val="0"/>
              </a:spcAft>
              <a:buClrTx/>
              <a:buSzTx/>
              <a:buFontTx/>
              <a:buNone/>
              <a:tabLst/>
              <a:defRPr sz="2000"/>
            </a:pPr>
            <a:endParaRPr lang="en-US"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a:t>
            </a:r>
          </a:p>
          <a:p>
            <a:pPr>
              <a:defRPr sz="2000"/>
            </a:pPr>
            <a:endParaRPr lang="cy-GB" dirty="0"/>
          </a:p>
          <a:p>
            <a:pPr>
              <a:defRPr sz="2000"/>
            </a:pPr>
            <a:r>
              <a:rPr lang="cy-GB" dirty="0"/>
              <a:t>Bydd</a:t>
            </a:r>
            <a:r>
              <a:rPr lang="cy-GB" baseline="0" dirty="0"/>
              <a:t> y cwis yma’n helpu i gyflwyno CCUHP a Chomisiynydd Plant Cymru i’r cyfranogwyr. </a:t>
            </a:r>
          </a:p>
          <a:p>
            <a:pPr>
              <a:defRPr sz="2000"/>
            </a:pPr>
            <a:endParaRPr lang="cy-GB" baseline="0" dirty="0"/>
          </a:p>
          <a:p>
            <a:pPr>
              <a:defRPr sz="2000"/>
            </a:pPr>
            <a:r>
              <a:rPr lang="cy-GB" baseline="0" dirty="0"/>
              <a:t>I gymryd rhan yn y fersiwn ryngweithiol yma, cliciwch ar y ddelwedd i ddilyn y ddolen. Rhaid bod gan bob cyfranogwr fynediad at ddyfais symudol sydd â chysylltiad â’r rhyngrwyd i gymryd rhan. </a:t>
            </a:r>
            <a:endParaRPr dirty="0"/>
          </a:p>
          <a:p>
            <a:pPr>
              <a:defRPr sz="2000"/>
            </a:pPr>
            <a:endParaRPr dirty="0"/>
          </a:p>
          <a:p>
            <a:pPr>
              <a:defRPr sz="2000"/>
            </a:pPr>
            <a:r>
              <a:rPr lang="cy-GB" dirty="0"/>
              <a:t>Os</a:t>
            </a:r>
            <a:r>
              <a:rPr lang="cy-GB" baseline="0" dirty="0"/>
              <a:t> nad yw hynny’n bosib, rydyn ni wedi cynnwys y cwestiynau yma fel gallwch wneud y cwis ar bapur – </a:t>
            </a:r>
          </a:p>
          <a:p>
            <a:pPr>
              <a:defRPr sz="2000"/>
            </a:pPr>
            <a:endParaRPr lang="cy-GB" baseline="0" dirty="0"/>
          </a:p>
          <a:p>
            <a:pPr>
              <a:defRPr sz="2000"/>
            </a:pPr>
            <a:r>
              <a:rPr lang="en-GB" dirty="0"/>
              <a:t>https://www.childcomwales.org.uk/wp-content/uploads/2018/06/Cwis-Confensiwn-y-Cenhedloedd-Unedig-ar-Hawliau-cwis-kahoot-cymraeg.pdf</a:t>
            </a:r>
            <a:endParaRPr dirty="0"/>
          </a:p>
        </p:txBody>
      </p:sp>
    </p:spTree>
    <p:extLst>
      <p:ext uri="{BB962C8B-B14F-4D97-AF65-F5344CB8AC3E}">
        <p14:creationId xmlns:p14="http://schemas.microsoft.com/office/powerpoint/2010/main" val="15347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a:defRPr sz="2000"/>
            </a:pPr>
            <a:r>
              <a:rPr dirty="0"/>
              <a:t>These slides outline a little more about the UNCRC – it covers the age and global dimension of the UNCRC.</a:t>
            </a:r>
          </a:p>
          <a:p>
            <a:pPr>
              <a:defRPr sz="2000"/>
            </a:pPr>
            <a:endParaRPr dirty="0"/>
          </a:p>
          <a:p>
            <a:pPr>
              <a:defRPr sz="2000"/>
            </a:pPr>
            <a:r>
              <a:rPr dirty="0"/>
              <a:t>It is worth noting that it is the most signed up to piece of UN legislation and offers the worlds “Greatest promise to Children”.</a:t>
            </a:r>
            <a:endParaRPr lang="en-GB" dirty="0"/>
          </a:p>
          <a:p>
            <a:pPr>
              <a:defRPr sz="2000"/>
            </a:pPr>
            <a:endParaRPr lang="cy-GB"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When UN adopted it on November 20</a:t>
            </a:r>
            <a:r>
              <a:rPr lang="en-US" baseline="30000" dirty="0"/>
              <a:t>th</a:t>
            </a:r>
            <a:r>
              <a:rPr lang="en-US" dirty="0"/>
              <a:t> 1989 this became </a:t>
            </a:r>
            <a:r>
              <a:rPr lang="en-US" dirty="0" err="1"/>
              <a:t>recognised</a:t>
            </a:r>
            <a:r>
              <a:rPr lang="en-US" dirty="0"/>
              <a:t> as Universal Children’s Day and it often celebrated across Wales and the globe. </a:t>
            </a:r>
          </a:p>
          <a:p>
            <a:pPr marL="0" marR="0" indent="0" defTabSz="914400" eaLnBrk="1" fontAlgn="auto" latinLnBrk="0" hangingPunct="1">
              <a:lnSpc>
                <a:spcPct val="100000"/>
              </a:lnSpc>
              <a:spcBef>
                <a:spcPts val="0"/>
              </a:spcBef>
              <a:spcAft>
                <a:spcPts val="0"/>
              </a:spcAft>
              <a:buClrTx/>
              <a:buSzTx/>
              <a:buFontTx/>
              <a:buNone/>
              <a:tabLst/>
              <a:defRPr sz="2000"/>
            </a:pPr>
            <a:endParaRPr lang="en-US" dirty="0"/>
          </a:p>
          <a:p>
            <a:pPr marL="0" marR="0" indent="0" defTabSz="914400" eaLnBrk="1" fontAlgn="auto" latinLnBrk="0" hangingPunct="1">
              <a:lnSpc>
                <a:spcPct val="100000"/>
              </a:lnSpc>
              <a:spcBef>
                <a:spcPts val="0"/>
              </a:spcBef>
              <a:spcAft>
                <a:spcPts val="0"/>
              </a:spcAft>
              <a:buClrTx/>
              <a:buSzTx/>
              <a:buFontTx/>
              <a:buNone/>
              <a:tabLst/>
              <a:defRPr sz="2000"/>
            </a:pPr>
            <a:r>
              <a:rPr lang="en-US" dirty="0"/>
              <a:t>------------------------------------------------------------------------------------</a:t>
            </a:r>
          </a:p>
          <a:p>
            <a:pPr>
              <a:defRPr sz="2000"/>
            </a:pPr>
            <a:endParaRPr lang="cy-GB" dirty="0"/>
          </a:p>
          <a:p>
            <a:pPr>
              <a:defRPr sz="2000"/>
            </a:pPr>
            <a:r>
              <a:rPr lang="cy-GB" dirty="0"/>
              <a:t>Mae’r sleidiau</a:t>
            </a:r>
            <a:r>
              <a:rPr lang="cy-GB" baseline="0" dirty="0"/>
              <a:t> hyn yn cynnwys rhagor o wybodaeth am CCUHP – mae’n sôn am oed a dimensiwn byd-eang CCUHP.</a:t>
            </a:r>
          </a:p>
          <a:p>
            <a:pPr>
              <a:defRPr sz="2000"/>
            </a:pPr>
            <a:endParaRPr lang="cy-GB" baseline="0" dirty="0"/>
          </a:p>
          <a:p>
            <a:pPr>
              <a:defRPr sz="2000"/>
            </a:pPr>
            <a:r>
              <a:rPr lang="cy-GB" baseline="0" dirty="0"/>
              <a:t>Mae’n werth nodi mai dyma’r enghraifft o ddeddfwriaeth y CU y mae’r nifer mwyaf wedi ymrwymo iddo a’i bod yn cynnig yr ‘Addewid mwyaf i Blant’ yn y byd.  </a:t>
            </a:r>
          </a:p>
          <a:p>
            <a:pPr>
              <a:defRPr sz="2000"/>
            </a:pPr>
            <a:endParaRPr dirty="0"/>
          </a:p>
          <a:p>
            <a:pPr>
              <a:defRPr sz="2000"/>
            </a:pPr>
            <a:r>
              <a:rPr lang="cy-GB" dirty="0"/>
              <a:t>Pan gafodd</a:t>
            </a:r>
            <a:r>
              <a:rPr lang="cy-GB" baseline="0" dirty="0"/>
              <a:t> ei fabwysiadu gan y CU ar 20 Tachwedd </a:t>
            </a:r>
            <a:r>
              <a:rPr dirty="0"/>
              <a:t>1989 </a:t>
            </a:r>
            <a:r>
              <a:rPr lang="cy-GB" dirty="0"/>
              <a:t>dewiswyd</a:t>
            </a:r>
            <a:r>
              <a:rPr lang="cy-GB" baseline="0" dirty="0"/>
              <a:t> y dyddiad hwnnw’n Ddiwrnod Byd-eang y Plant, ac mae’n aml yn cael ei ddathlu yng Nghymru ac ar draws y byd. </a:t>
            </a:r>
            <a:endParaRPr dirty="0"/>
          </a:p>
        </p:txBody>
      </p:sp>
    </p:spTree>
    <p:extLst>
      <p:ext uri="{BB962C8B-B14F-4D97-AF65-F5344CB8AC3E}">
        <p14:creationId xmlns:p14="http://schemas.microsoft.com/office/powerpoint/2010/main" val="30979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a:defRPr sz="2000"/>
            </a:pPr>
            <a:r>
              <a:rPr dirty="0"/>
              <a:t>There are 54 articles in the convention, though most children and young people will think it is 42.</a:t>
            </a:r>
          </a:p>
          <a:p>
            <a:pPr>
              <a:defRPr sz="2000"/>
            </a:pPr>
            <a:endParaRPr dirty="0"/>
          </a:p>
          <a:p>
            <a:pPr>
              <a:defRPr sz="2000"/>
            </a:pPr>
            <a:r>
              <a:rPr dirty="0"/>
              <a:t>On posters and information for children you will see Articles 0-42 s</a:t>
            </a:r>
            <a:r>
              <a:rPr lang="en-GB" dirty="0"/>
              <a:t> rights</a:t>
            </a:r>
            <a:r>
              <a:rPr lang="en-GB" baseline="0" dirty="0"/>
              <a:t> for children</a:t>
            </a:r>
            <a:r>
              <a:rPr dirty="0"/>
              <a:t>, as 43-54 are more the logistical side of what Governments have to do to ensure children access those rights. </a:t>
            </a:r>
            <a:endParaRPr lang="en-GB" dirty="0"/>
          </a:p>
          <a:p>
            <a:pPr>
              <a:defRPr sz="2000"/>
            </a:pPr>
            <a:endParaRPr lang="en-GB" dirty="0"/>
          </a:p>
          <a:p>
            <a:pPr>
              <a:defRPr sz="2000"/>
            </a:pPr>
            <a:r>
              <a:rPr lang="en-GB" dirty="0"/>
              <a:t>---------------------------------------------------------------</a:t>
            </a:r>
          </a:p>
          <a:p>
            <a:pPr>
              <a:defRPr sz="2000"/>
            </a:pPr>
            <a:endParaRPr lang="cy-GB" dirty="0"/>
          </a:p>
          <a:p>
            <a:pPr>
              <a:defRPr sz="2000"/>
            </a:pPr>
            <a:r>
              <a:rPr lang="cy-GB" dirty="0"/>
              <a:t>Mae 54 o erthyglau yn y confensiwn, er y</a:t>
            </a:r>
            <a:r>
              <a:rPr lang="cy-GB" baseline="0" dirty="0"/>
              <a:t> bydd y rhan fwyaf o blant a phobl ifanc yn meddwl am ffigur o 42.</a:t>
            </a:r>
          </a:p>
          <a:p>
            <a:pPr>
              <a:defRPr sz="2000"/>
            </a:pPr>
            <a:endParaRPr lang="cy-GB" baseline="0" dirty="0"/>
          </a:p>
          <a:p>
            <a:pPr>
              <a:defRPr sz="2000"/>
            </a:pPr>
            <a:r>
              <a:rPr lang="cy-GB" baseline="0" dirty="0"/>
              <a:t>Ar bosteri a gwybodaeth i blant, byddwch chi’n gweld amlinelliad o Erthyglau 0-42, gan fod 43-54 yn ymwneud yn fwy ag agwedd logistaidd yr hyn mae’n rhaid i Lywodraethau ei wneud i sicrhau bod plant yn cael mynediad i’r hawliau hynny. </a:t>
            </a:r>
          </a:p>
          <a:p>
            <a:pPr>
              <a:defRPr sz="2000"/>
            </a:pPr>
            <a:endParaRPr dirty="0"/>
          </a:p>
        </p:txBody>
      </p:sp>
    </p:spTree>
    <p:extLst>
      <p:ext uri="{BB962C8B-B14F-4D97-AF65-F5344CB8AC3E}">
        <p14:creationId xmlns:p14="http://schemas.microsoft.com/office/powerpoint/2010/main" val="1548986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122362"/>
            <a:ext cx="782955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4284324" y="3717926"/>
            <a:ext cx="4231026" cy="2221459"/>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grpSp>
        <p:nvGrpSpPr>
          <p:cNvPr id="15" name="Group 8"/>
          <p:cNvGrpSpPr/>
          <p:nvPr/>
        </p:nvGrpSpPr>
        <p:grpSpPr>
          <a:xfrm>
            <a:off x="200197" y="0"/>
            <a:ext cx="8943804" cy="1331368"/>
            <a:chOff x="0" y="0"/>
            <a:chExt cx="8943802" cy="1331366"/>
          </a:xfrm>
        </p:grpSpPr>
        <p:pic>
          <p:nvPicPr>
            <p:cNvPr id="13" name="Picture 9" descr="Picture 9"/>
            <p:cNvPicPr>
              <a:picLocks noChangeAspect="1"/>
            </p:cNvPicPr>
            <p:nvPr/>
          </p:nvPicPr>
          <p:blipFill>
            <a:blip r:embed="rId2">
              <a:extLst/>
            </a:blip>
            <a:srcRect r="15548" b="38631"/>
            <a:stretch>
              <a:fillRect/>
            </a:stretch>
          </p:blipFill>
          <p:spPr>
            <a:xfrm>
              <a:off x="-1" y="226837"/>
              <a:ext cx="5827137" cy="687563"/>
            </a:xfrm>
            <a:prstGeom prst="rect">
              <a:avLst/>
            </a:prstGeom>
            <a:ln w="12700" cap="flat">
              <a:noFill/>
              <a:miter lim="400000"/>
            </a:ln>
            <a:effectLst/>
          </p:spPr>
        </p:pic>
        <p:pic>
          <p:nvPicPr>
            <p:cNvPr id="14" name="Picture 7" descr="Picture 7"/>
            <p:cNvPicPr>
              <a:picLocks noChangeAspect="1"/>
            </p:cNvPicPr>
            <p:nvPr/>
          </p:nvPicPr>
          <p:blipFill>
            <a:blip r:embed="rId3">
              <a:extLst/>
            </a:blip>
            <a:srcRect l="16392" t="9297" r="17879" b="13347"/>
            <a:stretch>
              <a:fillRect/>
            </a:stretch>
          </p:blipFill>
          <p:spPr>
            <a:xfrm>
              <a:off x="7343602" y="0"/>
              <a:ext cx="1600201" cy="1331368"/>
            </a:xfrm>
            <a:prstGeom prst="rect">
              <a:avLst/>
            </a:prstGeom>
            <a:ln w="12700" cap="flat">
              <a:noFill/>
              <a:miter lim="400000"/>
            </a:ln>
            <a:effectLst/>
          </p:spPr>
        </p:pic>
      </p:grpSp>
      <p:pic>
        <p:nvPicPr>
          <p:cNvPr id="16" name="Picture 9" descr="Picture 9"/>
          <p:cNvPicPr>
            <a:picLocks noChangeAspect="1"/>
          </p:cNvPicPr>
          <p:nvPr/>
        </p:nvPicPr>
        <p:blipFill>
          <a:blip r:embed="rId4">
            <a:extLst/>
          </a:blip>
          <a:stretch>
            <a:fillRect/>
          </a:stretch>
        </p:blipFill>
        <p:spPr>
          <a:xfrm>
            <a:off x="633144" y="3717926"/>
            <a:ext cx="3700902" cy="2221459"/>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Title Text"/>
          <p:cNvSpPr txBox="1">
            <a:spLocks noGrp="1"/>
          </p:cNvSpPr>
          <p:nvPr>
            <p:ph type="title"/>
          </p:nvPr>
        </p:nvSpPr>
        <p:spPr>
          <a:prstGeom prst="rect">
            <a:avLst/>
          </a:prstGeom>
        </p:spPr>
        <p:txBody>
          <a:bodyPr/>
          <a:lstStyle/>
          <a:p>
            <a:r>
              <a:t>Title Text</a:t>
            </a:r>
          </a:p>
        </p:txBody>
      </p:sp>
      <p:sp>
        <p:nvSpPr>
          <p:cNvPr id="9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6543675" y="365125"/>
            <a:ext cx="1971675" cy="5811838"/>
          </a:xfrm>
          <a:prstGeom prst="rect">
            <a:avLst/>
          </a:prstGeom>
        </p:spPr>
        <p:txBody>
          <a:bodyPr/>
          <a:lstStyle/>
          <a:p>
            <a:r>
              <a:t>Title Text</a:t>
            </a:r>
          </a:p>
        </p:txBody>
      </p:sp>
      <p:sp>
        <p:nvSpPr>
          <p:cNvPr id="108" name="Body Level One…"/>
          <p:cNvSpPr txBox="1">
            <a:spLocks noGrp="1"/>
          </p:cNvSpPr>
          <p:nvPr>
            <p:ph type="body" idx="1"/>
          </p:nvPr>
        </p:nvSpPr>
        <p:spPr>
          <a:xfrm>
            <a:off x="628650" y="365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4" name="Body Level One…"/>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Body Level One…"/>
          <p:cNvSpPr txBox="1">
            <a:spLocks noGrp="1"/>
          </p:cNvSpPr>
          <p:nvPr>
            <p:ph type="body" sz="half" idx="1"/>
          </p:nvPr>
        </p:nvSpPr>
        <p:spPr>
          <a:xfrm>
            <a:off x="200198" y="1331366"/>
            <a:ext cx="4192645" cy="484559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45" name="Group 8"/>
          <p:cNvGrpSpPr/>
          <p:nvPr/>
        </p:nvGrpSpPr>
        <p:grpSpPr>
          <a:xfrm>
            <a:off x="200197" y="0"/>
            <a:ext cx="8943804" cy="1331368"/>
            <a:chOff x="0" y="0"/>
            <a:chExt cx="8943802" cy="1331366"/>
          </a:xfrm>
        </p:grpSpPr>
        <p:pic>
          <p:nvPicPr>
            <p:cNvPr id="43" name="Picture 9" descr="Picture 9"/>
            <p:cNvPicPr>
              <a:picLocks noChangeAspect="1"/>
            </p:cNvPicPr>
            <p:nvPr/>
          </p:nvPicPr>
          <p:blipFill>
            <a:blip r:embed="rId2">
              <a:extLst/>
            </a:blip>
            <a:srcRect r="15548" b="38631"/>
            <a:stretch>
              <a:fillRect/>
            </a:stretch>
          </p:blipFill>
          <p:spPr>
            <a:xfrm>
              <a:off x="-1" y="226837"/>
              <a:ext cx="5827137" cy="687563"/>
            </a:xfrm>
            <a:prstGeom prst="rect">
              <a:avLst/>
            </a:prstGeom>
            <a:ln w="12700" cap="flat">
              <a:noFill/>
              <a:miter lim="400000"/>
            </a:ln>
            <a:effectLst/>
          </p:spPr>
        </p:pic>
        <p:pic>
          <p:nvPicPr>
            <p:cNvPr id="44" name="Picture 10" descr="Picture 10"/>
            <p:cNvPicPr>
              <a:picLocks noChangeAspect="1"/>
            </p:cNvPicPr>
            <p:nvPr/>
          </p:nvPicPr>
          <p:blipFill>
            <a:blip r:embed="rId3">
              <a:extLst/>
            </a:blip>
            <a:srcRect l="16392" t="9297" r="17879" b="13347"/>
            <a:stretch>
              <a:fillRect/>
            </a:stretch>
          </p:blipFill>
          <p:spPr>
            <a:xfrm>
              <a:off x="7343602" y="0"/>
              <a:ext cx="1600201" cy="1331368"/>
            </a:xfrm>
            <a:prstGeom prst="rect">
              <a:avLst/>
            </a:prstGeom>
            <a:ln w="12700" cap="flat">
              <a:noFill/>
              <a:miter lim="400000"/>
            </a:ln>
            <a:effectLst/>
          </p:spPr>
        </p:pic>
      </p:grpSp>
      <p:sp>
        <p:nvSpPr>
          <p:cNvPr id="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54" name="Body Level One…"/>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4629150" y="1681163"/>
            <a:ext cx="3887392" cy="823913"/>
          </a:xfrm>
          <a:prstGeom prst="rect">
            <a:avLst/>
          </a:prstGeom>
        </p:spPr>
        <p:txBody>
          <a:bodyPr anchor="b"/>
          <a:lstStyle/>
          <a:p>
            <a:pPr marL="0" indent="0">
              <a:buSzTx/>
              <a:buFontTx/>
              <a:buNone/>
              <a:defRPr sz="2400" b="1"/>
            </a:pPr>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9" name="Body Level One…"/>
          <p:cNvSpPr txBox="1">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quarter" idx="13"/>
          </p:nvPr>
        </p:nvSpPr>
        <p:spPr>
          <a:xfrm>
            <a:off x="629840" y="2057400"/>
            <a:ext cx="2949180" cy="3811588"/>
          </a:xfrm>
          <a:prstGeom prst="rect">
            <a:avLst/>
          </a:prstGeom>
        </p:spPr>
        <p:txBody>
          <a:bodyPr/>
          <a:lstStyle/>
          <a:p>
            <a:pPr marL="0" indent="0">
              <a:buSzTx/>
              <a:buFontTx/>
              <a:buNone/>
              <a:defRPr sz="1600"/>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9" name="Picture Placeholder 2"/>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90"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51368"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play.kahoot.it/#/k/287540aa-7d5e-4884-be63-6088c36396f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play.kahoot.it/#/k/ce1d18f2-f159-4e40-a7f2-e5778e2e1291"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kli9mIu7gmI"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youtube.com/watch?v=1O2MHPccty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Ny9Xq5AIL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youtube.com/watch?v=518ku6xDg2E"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nydmb8FSJk"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www.youtube.com/watch?v=kR5yqg6FNmw"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vs45oZ939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youtube.com/watch?v=RQNkq26bxtM"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es3SZAlAF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youtube.com/watch?v=Q-t-Uw6MTzI"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4212481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vimeo.com/29319794"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ontent Placeholder 1"/>
          <p:cNvSpPr txBox="1">
            <a:spLocks noGrp="1"/>
          </p:cNvSpPr>
          <p:nvPr>
            <p:ph type="body" idx="1"/>
          </p:nvPr>
        </p:nvSpPr>
        <p:spPr>
          <a:xfrm>
            <a:off x="579550" y="1291548"/>
            <a:ext cx="8077612" cy="5096373"/>
          </a:xfrm>
          <a:prstGeom prst="rect">
            <a:avLst/>
          </a:prstGeom>
        </p:spPr>
        <p:txBody>
          <a:bodyPr>
            <a:normAutofit lnSpcReduction="10000"/>
          </a:bodyPr>
          <a:lstStyle/>
          <a:p>
            <a:pPr marL="0" lvl="1" indent="678941" algn="ctr" defTabSz="905255">
              <a:spcBef>
                <a:spcPts val="900"/>
              </a:spcBef>
              <a:buSzTx/>
              <a:buNone/>
              <a:defRPr sz="2376" b="1">
                <a:solidFill>
                  <a:srgbClr val="DE0058"/>
                </a:solidFill>
              </a:defRPr>
            </a:pPr>
            <a:r>
              <a:rPr dirty="0" err="1"/>
              <a:t>Hawliau</a:t>
            </a:r>
            <a:r>
              <a:rPr dirty="0"/>
              <a:t> Plant</a:t>
            </a:r>
          </a:p>
          <a:p>
            <a:pPr marL="0" lvl="1" indent="678941" algn="ctr" defTabSz="905255">
              <a:spcBef>
                <a:spcPts val="900"/>
              </a:spcBef>
              <a:buSzTx/>
              <a:buNone/>
              <a:defRPr sz="2376" b="1">
                <a:solidFill>
                  <a:srgbClr val="DE0058"/>
                </a:solidFill>
              </a:defRPr>
            </a:pPr>
            <a:r>
              <a:rPr dirty="0" err="1"/>
              <a:t>Comisiynydd</a:t>
            </a:r>
            <a:r>
              <a:rPr dirty="0"/>
              <a:t> Plant Cymru</a:t>
            </a:r>
          </a:p>
          <a:p>
            <a:pPr marL="0" lvl="1" indent="678941" algn="ctr" defTabSz="905255">
              <a:spcBef>
                <a:spcPts val="900"/>
              </a:spcBef>
              <a:buSzTx/>
              <a:buNone/>
              <a:defRPr sz="2376" b="1"/>
            </a:pPr>
            <a:r>
              <a:rPr dirty="0"/>
              <a:t>Children’s Rights</a:t>
            </a:r>
          </a:p>
          <a:p>
            <a:pPr marL="0" lvl="1" indent="678941" algn="ctr" defTabSz="905255">
              <a:spcBef>
                <a:spcPts val="900"/>
              </a:spcBef>
              <a:buSzTx/>
              <a:buNone/>
              <a:defRPr sz="2376" b="1"/>
            </a:pPr>
            <a:r>
              <a:rPr dirty="0"/>
              <a:t>Children’s Commissioner for Wales</a:t>
            </a:r>
          </a:p>
          <a:p>
            <a:pPr marL="0" indent="0" algn="ctr" defTabSz="905255">
              <a:spcBef>
                <a:spcPts val="900"/>
              </a:spcBef>
              <a:buSzTx/>
              <a:buNone/>
              <a:defRPr sz="2376" b="1"/>
            </a:pPr>
            <a:endParaRPr dirty="0"/>
          </a:p>
          <a:p>
            <a:pPr marL="0" indent="0" algn="ctr" defTabSz="905255">
              <a:spcBef>
                <a:spcPts val="900"/>
              </a:spcBef>
              <a:buSzTx/>
              <a:buNone/>
              <a:defRPr sz="2376"/>
            </a:pPr>
            <a:endParaRPr dirty="0"/>
          </a:p>
          <a:p>
            <a:pPr marL="0" indent="0" algn="ctr" defTabSz="905255">
              <a:spcBef>
                <a:spcPts val="900"/>
              </a:spcBef>
              <a:buSzTx/>
              <a:buNone/>
              <a:defRPr sz="2376" b="1"/>
            </a:pPr>
            <a:endParaRPr dirty="0"/>
          </a:p>
          <a:p>
            <a:pPr marL="0" indent="0" algn="ctr" defTabSz="905255">
              <a:spcBef>
                <a:spcPts val="900"/>
              </a:spcBef>
              <a:buSzTx/>
              <a:buNone/>
              <a:defRPr sz="2376"/>
            </a:pPr>
            <a:endParaRPr dirty="0"/>
          </a:p>
          <a:p>
            <a:pPr marL="0" indent="0" algn="ctr" defTabSz="905255">
              <a:spcBef>
                <a:spcPts val="900"/>
              </a:spcBef>
              <a:buSzTx/>
              <a:buNone/>
              <a:defRPr sz="2376"/>
            </a:pPr>
            <a:endParaRPr dirty="0"/>
          </a:p>
          <a:p>
            <a:pPr marL="0" indent="0" algn="ctr" defTabSz="905255">
              <a:spcBef>
                <a:spcPts val="900"/>
              </a:spcBef>
              <a:buSzTx/>
              <a:buNone/>
              <a:defRPr sz="2376" b="1"/>
            </a:pPr>
            <a:endParaRPr dirty="0"/>
          </a:p>
          <a:p>
            <a:pPr marL="0" indent="0" algn="ctr" defTabSz="905255">
              <a:spcBef>
                <a:spcPts val="900"/>
              </a:spcBef>
              <a:buSzTx/>
              <a:buNone/>
              <a:defRPr sz="2376" b="1"/>
            </a:pPr>
            <a:br>
              <a:rPr dirty="0"/>
            </a:br>
            <a:endParaRPr dirty="0"/>
          </a:p>
        </p:txBody>
      </p:sp>
      <p:pic>
        <p:nvPicPr>
          <p:cNvPr id="119" name="Picture 3" descr="Picture 3"/>
          <p:cNvPicPr>
            <a:picLocks noChangeAspect="1"/>
          </p:cNvPicPr>
          <p:nvPr/>
        </p:nvPicPr>
        <p:blipFill>
          <a:blip r:embed="rId2">
            <a:extLst/>
          </a:blip>
          <a:stretch>
            <a:fillRect/>
          </a:stretch>
        </p:blipFill>
        <p:spPr>
          <a:xfrm>
            <a:off x="3787907" y="3195176"/>
            <a:ext cx="2703654" cy="270365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Screen Shot 2018-03-16 at 10.08.54.png" descr="Screen Shot 2018-03-16 at 10.08.54.png">
            <a:hlinkClick r:id="rId3"/>
          </p:cNvPr>
          <p:cNvPicPr>
            <a:picLocks noChangeAspect="1"/>
          </p:cNvPicPr>
          <p:nvPr/>
        </p:nvPicPr>
        <p:blipFill>
          <a:blip r:embed="rId4">
            <a:extLst/>
          </a:blip>
          <a:stretch>
            <a:fillRect/>
          </a:stretch>
        </p:blipFill>
        <p:spPr>
          <a:xfrm>
            <a:off x="1420837" y="1299638"/>
            <a:ext cx="6643854" cy="2458048"/>
          </a:xfrm>
          <a:prstGeom prst="rect">
            <a:avLst/>
          </a:prstGeom>
          <a:ln w="12700">
            <a:miter lim="400000"/>
          </a:ln>
        </p:spPr>
      </p:pic>
      <p:pic>
        <p:nvPicPr>
          <p:cNvPr id="3" name="Picture 2">
            <a:hlinkClick r:id="rId5"/>
            <a:extLst>
              <a:ext uri="{FF2B5EF4-FFF2-40B4-BE49-F238E27FC236}">
                <a16:creationId xmlns:a16="http://schemas.microsoft.com/office/drawing/2014/main" id="{8F031DE4-7682-BF42-A137-7F41269D79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115" y="4012140"/>
            <a:ext cx="7751298" cy="231672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ent Placeholder 1"/>
          <p:cNvSpPr txBox="1">
            <a:spLocks noGrp="1"/>
          </p:cNvSpPr>
          <p:nvPr>
            <p:ph type="body" sz="half" idx="1"/>
          </p:nvPr>
        </p:nvSpPr>
        <p:spPr>
          <a:xfrm>
            <a:off x="200197" y="1331366"/>
            <a:ext cx="4192646" cy="5069433"/>
          </a:xfrm>
          <a:prstGeom prst="rect">
            <a:avLst/>
          </a:prstGeom>
        </p:spPr>
        <p:txBody>
          <a:bodyPr/>
          <a:lstStyle/>
          <a:p>
            <a:pPr marL="285750" indent="-285750">
              <a:lnSpc>
                <a:spcPct val="72000"/>
              </a:lnSpc>
              <a:buFontTx/>
              <a:defRPr sz="2500" b="1">
                <a:solidFill>
                  <a:srgbClr val="DE0058"/>
                </a:solidFill>
              </a:defRPr>
            </a:pPr>
            <a:r>
              <a:rPr dirty="0"/>
              <a:t>CCUHP</a:t>
            </a:r>
            <a:r>
              <a:rPr b="0" dirty="0"/>
              <a:t> – Confensiwn y  Cenhedloedd Unedig ar Hawliau’r Plentyn. Cytundeb rhyngwladol yw hwn sy’n amddiffyn hawliau dynol pobl o dan 18 oed.</a:t>
            </a:r>
          </a:p>
          <a:p>
            <a:pPr marL="285750" indent="-285750">
              <a:lnSpc>
                <a:spcPct val="72000"/>
              </a:lnSpc>
              <a:buFontTx/>
              <a:defRPr sz="2500">
                <a:solidFill>
                  <a:srgbClr val="DE0058"/>
                </a:solidFill>
              </a:defRPr>
            </a:pPr>
            <a:r>
              <a:rPr dirty="0"/>
              <a:t>Mae’n rhestru’r hawliau sydd gan bob plentyn a pherson ifanc, ym mhobman yn y byd.</a:t>
            </a:r>
          </a:p>
          <a:p>
            <a:pPr marL="285750" indent="-285750">
              <a:lnSpc>
                <a:spcPct val="72000"/>
              </a:lnSpc>
              <a:buFontTx/>
              <a:defRPr sz="2500">
                <a:solidFill>
                  <a:srgbClr val="DE0058"/>
                </a:solidFill>
              </a:defRPr>
            </a:pPr>
            <a:r>
              <a:rPr dirty="0"/>
              <a:t>Cafodd ei fabwysiadu gan y CU yn 1989, cafodd ei </a:t>
            </a:r>
            <a:r>
              <a:rPr lang="cy-GB" dirty="0"/>
              <a:t>gadarnhau</a:t>
            </a:r>
            <a:r>
              <a:rPr dirty="0"/>
              <a:t> gan y Deyrnas Unedig yn 1991, a daeth i rym yn 1992</a:t>
            </a:r>
            <a:r>
              <a:rPr dirty="0">
                <a:solidFill>
                  <a:srgbClr val="FF0000"/>
                </a:solidFill>
              </a:rPr>
              <a:t>.</a:t>
            </a:r>
          </a:p>
        </p:txBody>
      </p:sp>
      <p:sp>
        <p:nvSpPr>
          <p:cNvPr id="177"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marL="285750" indent="-285750">
              <a:lnSpc>
                <a:spcPct val="81000"/>
              </a:lnSpc>
              <a:spcBef>
                <a:spcPts val="1500"/>
              </a:spcBef>
              <a:buSzPct val="100000"/>
              <a:buFont typeface="Arial"/>
              <a:buChar char="•"/>
              <a:defRPr sz="2500" b="1">
                <a:solidFill>
                  <a:srgbClr val="404040"/>
                </a:solidFill>
              </a:defRPr>
            </a:pPr>
            <a:r>
              <a:t>UNCRC </a:t>
            </a:r>
            <a:r>
              <a:rPr b="0"/>
              <a:t>- United Nations Convention on the Rights of the Child is an international agreement that protects the human rights of those under the age of 18</a:t>
            </a:r>
          </a:p>
          <a:p>
            <a:pPr marL="285750" indent="-285750">
              <a:lnSpc>
                <a:spcPct val="81000"/>
              </a:lnSpc>
              <a:spcBef>
                <a:spcPts val="600"/>
              </a:spcBef>
              <a:buSzPct val="100000"/>
              <a:buFont typeface="Arial"/>
              <a:buChar char="•"/>
              <a:defRPr sz="2500">
                <a:solidFill>
                  <a:srgbClr val="404040"/>
                </a:solidFill>
              </a:defRPr>
            </a:pPr>
            <a:r>
              <a:t>It lists the rights that all children and young people, everywhere in the world have</a:t>
            </a:r>
          </a:p>
          <a:p>
            <a:pPr marL="285750" indent="-285750">
              <a:lnSpc>
                <a:spcPct val="81000"/>
              </a:lnSpc>
              <a:spcBef>
                <a:spcPts val="600"/>
              </a:spcBef>
              <a:buSzPct val="100000"/>
              <a:buFont typeface="Arial"/>
              <a:buChar char="•"/>
              <a:defRPr sz="2500">
                <a:solidFill>
                  <a:srgbClr val="404040"/>
                </a:solidFill>
              </a:defRPr>
            </a:pPr>
            <a:r>
              <a:t>It was adopted by the UN in 1989, the UK ratified it in 1991 and it came into force in 1992.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ontent Placeholder 1"/>
          <p:cNvSpPr txBox="1">
            <a:spLocks noGrp="1"/>
          </p:cNvSpPr>
          <p:nvPr>
            <p:ph type="body" sz="half" idx="1"/>
          </p:nvPr>
        </p:nvSpPr>
        <p:spPr>
          <a:xfrm>
            <a:off x="200197" y="1331366"/>
            <a:ext cx="4192646" cy="4845598"/>
          </a:xfrm>
          <a:prstGeom prst="rect">
            <a:avLst/>
          </a:prstGeom>
        </p:spPr>
        <p:txBody>
          <a:bodyPr>
            <a:normAutofit/>
          </a:bodyPr>
          <a:lstStyle/>
          <a:p>
            <a:pPr>
              <a:lnSpc>
                <a:spcPct val="80000"/>
              </a:lnSpc>
              <a:buFontTx/>
              <a:defRPr sz="1700"/>
            </a:pPr>
            <a:r>
              <a:rPr sz="2400" dirty="0">
                <a:solidFill>
                  <a:srgbClr val="DE0057"/>
                </a:solidFill>
              </a:rPr>
              <a:t>Mae 54 o ‘</a:t>
            </a:r>
            <a:r>
              <a:rPr sz="2400" dirty="0" err="1">
                <a:solidFill>
                  <a:srgbClr val="DE0057"/>
                </a:solidFill>
              </a:rPr>
              <a:t>erthyglau</a:t>
            </a:r>
            <a:r>
              <a:rPr sz="2400" dirty="0">
                <a:solidFill>
                  <a:srgbClr val="DE0057"/>
                </a:solidFill>
              </a:rPr>
              <a:t>’ </a:t>
            </a:r>
            <a:r>
              <a:rPr sz="2400" dirty="0" err="1">
                <a:solidFill>
                  <a:srgbClr val="DE0057"/>
                </a:solidFill>
              </a:rPr>
              <a:t>neu</a:t>
            </a:r>
            <a:r>
              <a:rPr sz="2400" dirty="0">
                <a:solidFill>
                  <a:srgbClr val="DE0057"/>
                </a:solidFill>
              </a:rPr>
              <a:t> </a:t>
            </a:r>
            <a:r>
              <a:rPr sz="2400" dirty="0" err="1">
                <a:solidFill>
                  <a:srgbClr val="DE0057"/>
                </a:solidFill>
              </a:rPr>
              <a:t>hawliau</a:t>
            </a:r>
            <a:r>
              <a:rPr sz="2400" dirty="0">
                <a:solidFill>
                  <a:srgbClr val="DE0057"/>
                </a:solidFill>
              </a:rPr>
              <a:t> </a:t>
            </a:r>
            <a:r>
              <a:rPr sz="2400" dirty="0" err="1">
                <a:solidFill>
                  <a:srgbClr val="DE0057"/>
                </a:solidFill>
              </a:rPr>
              <a:t>yn</a:t>
            </a:r>
            <a:r>
              <a:rPr sz="2400" dirty="0">
                <a:solidFill>
                  <a:srgbClr val="DE0057"/>
                </a:solidFill>
              </a:rPr>
              <a:t> y </a:t>
            </a:r>
            <a:r>
              <a:rPr sz="2400" dirty="0" err="1">
                <a:solidFill>
                  <a:srgbClr val="DE0057"/>
                </a:solidFill>
              </a:rPr>
              <a:t>Confensiwn</a:t>
            </a:r>
            <a:endParaRPr lang="en-GB" sz="2400" dirty="0">
              <a:solidFill>
                <a:srgbClr val="DE0057"/>
              </a:solidFill>
            </a:endParaRPr>
          </a:p>
          <a:p>
            <a:pPr marL="0" indent="0">
              <a:lnSpc>
                <a:spcPct val="80000"/>
              </a:lnSpc>
              <a:buNone/>
              <a:defRPr sz="1700"/>
            </a:pPr>
            <a:endParaRPr sz="2400" dirty="0">
              <a:solidFill>
                <a:srgbClr val="DE0057"/>
              </a:solidFill>
            </a:endParaRPr>
          </a:p>
          <a:p>
            <a:pPr>
              <a:lnSpc>
                <a:spcPct val="80000"/>
              </a:lnSpc>
              <a:buFontTx/>
              <a:defRPr sz="1700"/>
            </a:pPr>
            <a:r>
              <a:rPr sz="2400" dirty="0">
                <a:solidFill>
                  <a:srgbClr val="DE0057"/>
                </a:solidFill>
              </a:rPr>
              <a:t>Mae </a:t>
            </a:r>
            <a:r>
              <a:rPr sz="2400" dirty="0" err="1">
                <a:solidFill>
                  <a:srgbClr val="DE0057"/>
                </a:solidFill>
              </a:rPr>
              <a:t>Erthyglau</a:t>
            </a:r>
            <a:r>
              <a:rPr sz="2400" dirty="0">
                <a:solidFill>
                  <a:srgbClr val="DE0057"/>
                </a:solidFill>
              </a:rPr>
              <a:t> 1 – 42 </a:t>
            </a:r>
            <a:r>
              <a:rPr sz="2400" dirty="0" err="1">
                <a:solidFill>
                  <a:srgbClr val="DE0057"/>
                </a:solidFill>
              </a:rPr>
              <a:t>yn</a:t>
            </a:r>
            <a:r>
              <a:rPr sz="2400" dirty="0">
                <a:solidFill>
                  <a:srgbClr val="DE0057"/>
                </a:solidFill>
              </a:rPr>
              <a:t> </a:t>
            </a:r>
            <a:r>
              <a:rPr sz="2400" dirty="0" err="1">
                <a:solidFill>
                  <a:srgbClr val="DE0057"/>
                </a:solidFill>
              </a:rPr>
              <a:t>amlinellu</a:t>
            </a:r>
            <a:r>
              <a:rPr sz="2400" dirty="0">
                <a:solidFill>
                  <a:srgbClr val="DE0057"/>
                </a:solidFill>
              </a:rPr>
              <a:t> </a:t>
            </a:r>
            <a:r>
              <a:rPr sz="2400" dirty="0" err="1">
                <a:solidFill>
                  <a:srgbClr val="DE0057"/>
                </a:solidFill>
              </a:rPr>
              <a:t>hawliau</a:t>
            </a:r>
            <a:r>
              <a:rPr sz="2400" dirty="0">
                <a:solidFill>
                  <a:srgbClr val="DE0057"/>
                </a:solidFill>
              </a:rPr>
              <a:t> </a:t>
            </a:r>
            <a:r>
              <a:rPr sz="2400" dirty="0" err="1">
                <a:solidFill>
                  <a:srgbClr val="DE0057"/>
                </a:solidFill>
              </a:rPr>
              <a:t>penodol</a:t>
            </a:r>
            <a:r>
              <a:rPr sz="2400" dirty="0">
                <a:solidFill>
                  <a:srgbClr val="DE0057"/>
                </a:solidFill>
              </a:rPr>
              <a:t> plant</a:t>
            </a:r>
          </a:p>
          <a:p>
            <a:pPr>
              <a:lnSpc>
                <a:spcPct val="80000"/>
              </a:lnSpc>
              <a:buFontTx/>
              <a:defRPr sz="1700"/>
            </a:pPr>
            <a:endParaRPr sz="2400" dirty="0">
              <a:solidFill>
                <a:srgbClr val="DE0057"/>
              </a:solidFill>
            </a:endParaRPr>
          </a:p>
          <a:p>
            <a:pPr>
              <a:lnSpc>
                <a:spcPct val="80000"/>
              </a:lnSpc>
              <a:buFontTx/>
              <a:defRPr sz="1700"/>
            </a:pPr>
            <a:r>
              <a:rPr sz="2400" dirty="0">
                <a:solidFill>
                  <a:srgbClr val="DE0057"/>
                </a:solidFill>
              </a:rPr>
              <a:t>Mae </a:t>
            </a:r>
            <a:r>
              <a:rPr sz="2400" dirty="0" err="1">
                <a:solidFill>
                  <a:srgbClr val="DE0057"/>
                </a:solidFill>
              </a:rPr>
              <a:t>Erthyglau</a:t>
            </a:r>
            <a:r>
              <a:rPr sz="2400" dirty="0">
                <a:solidFill>
                  <a:srgbClr val="DE0057"/>
                </a:solidFill>
              </a:rPr>
              <a:t> 43 – 54 </a:t>
            </a:r>
            <a:r>
              <a:rPr sz="2400" dirty="0" err="1">
                <a:solidFill>
                  <a:srgbClr val="DE0057"/>
                </a:solidFill>
              </a:rPr>
              <a:t>yn</a:t>
            </a:r>
            <a:r>
              <a:rPr sz="2400" dirty="0">
                <a:solidFill>
                  <a:srgbClr val="DE0057"/>
                </a:solidFill>
              </a:rPr>
              <a:t> </a:t>
            </a:r>
            <a:r>
              <a:rPr sz="2400" dirty="0" err="1">
                <a:solidFill>
                  <a:srgbClr val="DE0057"/>
                </a:solidFill>
              </a:rPr>
              <a:t>amlinellu’r</a:t>
            </a:r>
            <a:r>
              <a:rPr sz="2400" dirty="0">
                <a:solidFill>
                  <a:srgbClr val="DE0057"/>
                </a:solidFill>
              </a:rPr>
              <a:t> </a:t>
            </a:r>
            <a:r>
              <a:rPr sz="2400" dirty="0" err="1">
                <a:solidFill>
                  <a:srgbClr val="DE0057"/>
                </a:solidFill>
              </a:rPr>
              <a:t>rhwymedigaethau</a:t>
            </a:r>
            <a:r>
              <a:rPr sz="2400" dirty="0">
                <a:solidFill>
                  <a:srgbClr val="DE0057"/>
                </a:solidFill>
              </a:rPr>
              <a:t> </a:t>
            </a:r>
            <a:r>
              <a:rPr sz="2400" dirty="0" err="1">
                <a:solidFill>
                  <a:srgbClr val="DE0057"/>
                </a:solidFill>
              </a:rPr>
              <a:t>sydd</a:t>
            </a:r>
            <a:r>
              <a:rPr sz="2400" dirty="0">
                <a:solidFill>
                  <a:srgbClr val="DE0057"/>
                </a:solidFill>
              </a:rPr>
              <a:t> </a:t>
            </a:r>
            <a:r>
              <a:rPr sz="2400" dirty="0" err="1">
                <a:solidFill>
                  <a:srgbClr val="DE0057"/>
                </a:solidFill>
              </a:rPr>
              <a:t>ar</a:t>
            </a:r>
            <a:r>
              <a:rPr sz="2400" dirty="0">
                <a:solidFill>
                  <a:srgbClr val="DE0057"/>
                </a:solidFill>
              </a:rPr>
              <a:t> </a:t>
            </a:r>
            <a:r>
              <a:rPr sz="2400" dirty="0" err="1">
                <a:solidFill>
                  <a:srgbClr val="DE0057"/>
                </a:solidFill>
              </a:rPr>
              <a:t>Bartïon</a:t>
            </a:r>
            <a:r>
              <a:rPr sz="2400" dirty="0">
                <a:solidFill>
                  <a:srgbClr val="DE0057"/>
                </a:solidFill>
              </a:rPr>
              <a:t> </a:t>
            </a:r>
            <a:r>
              <a:rPr sz="2400" dirty="0" err="1">
                <a:solidFill>
                  <a:srgbClr val="DE0057"/>
                </a:solidFill>
              </a:rPr>
              <a:t>Gwladol</a:t>
            </a:r>
            <a:r>
              <a:rPr sz="2400" dirty="0">
                <a:solidFill>
                  <a:srgbClr val="DE0057"/>
                </a:solidFill>
              </a:rPr>
              <a:t> ac </a:t>
            </a:r>
            <a:r>
              <a:rPr sz="2400" dirty="0" err="1">
                <a:solidFill>
                  <a:srgbClr val="DE0057"/>
                </a:solidFill>
              </a:rPr>
              <a:t>eraill</a:t>
            </a:r>
            <a:r>
              <a:rPr sz="2400" dirty="0">
                <a:solidFill>
                  <a:srgbClr val="DE0057"/>
                </a:solidFill>
              </a:rPr>
              <a:t> </a:t>
            </a:r>
            <a:r>
              <a:rPr sz="2400" dirty="0" err="1">
                <a:solidFill>
                  <a:srgbClr val="DE0057"/>
                </a:solidFill>
              </a:rPr>
              <a:t>sydd</a:t>
            </a:r>
            <a:r>
              <a:rPr sz="2400" dirty="0">
                <a:solidFill>
                  <a:srgbClr val="DE0057"/>
                </a:solidFill>
              </a:rPr>
              <a:t> ‘o </a:t>
            </a:r>
            <a:r>
              <a:rPr sz="2400" dirty="0" err="1">
                <a:solidFill>
                  <a:srgbClr val="DE0057"/>
                </a:solidFill>
              </a:rPr>
              <a:t>dan</a:t>
            </a:r>
            <a:r>
              <a:rPr sz="2400" dirty="0">
                <a:solidFill>
                  <a:srgbClr val="DE0057"/>
                </a:solidFill>
              </a:rPr>
              <a:t> </a:t>
            </a:r>
            <a:r>
              <a:rPr sz="2400" dirty="0" err="1">
                <a:solidFill>
                  <a:srgbClr val="DE0057"/>
                </a:solidFill>
              </a:rPr>
              <a:t>ddyletswydd</a:t>
            </a:r>
            <a:r>
              <a:rPr sz="2400" dirty="0">
                <a:solidFill>
                  <a:srgbClr val="DE0057"/>
                </a:solidFill>
              </a:rPr>
              <a:t>’ </a:t>
            </a:r>
          </a:p>
        </p:txBody>
      </p:sp>
      <p:sp>
        <p:nvSpPr>
          <p:cNvPr id="182"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marL="228600" indent="-228600">
              <a:lnSpc>
                <a:spcPct val="80000"/>
              </a:lnSpc>
              <a:spcBef>
                <a:spcPts val="1000"/>
              </a:spcBef>
              <a:buSzPct val="100000"/>
              <a:buChar char="•"/>
              <a:defRPr sz="1700"/>
            </a:pPr>
            <a:r>
              <a:rPr sz="2400" dirty="0">
                <a:solidFill>
                  <a:schemeClr val="tx2">
                    <a:lumMod val="50000"/>
                  </a:schemeClr>
                </a:solidFill>
              </a:rPr>
              <a:t>There are 54 ‘articles’ or rights in the Convention</a:t>
            </a:r>
            <a:endParaRPr lang="en-GB" sz="2400" dirty="0">
              <a:solidFill>
                <a:schemeClr val="tx2">
                  <a:lumMod val="50000"/>
                </a:schemeClr>
              </a:solidFill>
            </a:endParaRPr>
          </a:p>
          <a:p>
            <a:pPr marL="228600" indent="-228600">
              <a:lnSpc>
                <a:spcPct val="80000"/>
              </a:lnSpc>
              <a:spcBef>
                <a:spcPts val="1000"/>
              </a:spcBef>
              <a:buSzPct val="100000"/>
              <a:buChar char="•"/>
              <a:defRPr sz="1700"/>
            </a:pPr>
            <a:endParaRPr lang="en-GB" sz="2400" dirty="0">
              <a:solidFill>
                <a:schemeClr val="tx2">
                  <a:lumMod val="50000"/>
                </a:schemeClr>
              </a:solidFill>
            </a:endParaRPr>
          </a:p>
          <a:p>
            <a:pPr marL="228600" indent="-228600">
              <a:lnSpc>
                <a:spcPct val="80000"/>
              </a:lnSpc>
              <a:spcBef>
                <a:spcPts val="1000"/>
              </a:spcBef>
              <a:buSzPct val="100000"/>
              <a:buChar char="•"/>
              <a:defRPr sz="1700"/>
            </a:pPr>
            <a:r>
              <a:rPr lang="en-GB" sz="2400" dirty="0">
                <a:solidFill>
                  <a:schemeClr val="tx2">
                    <a:lumMod val="50000"/>
                  </a:schemeClr>
                </a:solidFill>
              </a:rPr>
              <a:t>A</a:t>
            </a:r>
            <a:r>
              <a:rPr sz="2400" dirty="0" err="1">
                <a:solidFill>
                  <a:schemeClr val="tx2">
                    <a:lumMod val="50000"/>
                  </a:schemeClr>
                </a:solidFill>
              </a:rPr>
              <a:t>rticles</a:t>
            </a:r>
            <a:r>
              <a:rPr sz="2400" dirty="0">
                <a:solidFill>
                  <a:schemeClr val="tx2">
                    <a:lumMod val="50000"/>
                  </a:schemeClr>
                </a:solidFill>
              </a:rPr>
              <a:t> 1 – 42 outline the rights specific to children</a:t>
            </a:r>
          </a:p>
          <a:p>
            <a:pPr marL="228600" indent="-228600">
              <a:lnSpc>
                <a:spcPct val="80000"/>
              </a:lnSpc>
              <a:spcBef>
                <a:spcPts val="1000"/>
              </a:spcBef>
              <a:buSzPct val="100000"/>
              <a:buChar char="•"/>
              <a:defRPr sz="1700"/>
            </a:pPr>
            <a:endParaRPr lang="en-GB" sz="2400" dirty="0">
              <a:solidFill>
                <a:schemeClr val="tx2">
                  <a:lumMod val="50000"/>
                </a:schemeClr>
              </a:solidFill>
            </a:endParaRPr>
          </a:p>
          <a:p>
            <a:pPr>
              <a:lnSpc>
                <a:spcPct val="80000"/>
              </a:lnSpc>
              <a:spcBef>
                <a:spcPts val="1000"/>
              </a:spcBef>
              <a:buSzPct val="100000"/>
              <a:defRPr sz="1700"/>
            </a:pPr>
            <a:endParaRPr sz="2400" dirty="0">
              <a:solidFill>
                <a:schemeClr val="tx2">
                  <a:lumMod val="50000"/>
                </a:schemeClr>
              </a:solidFill>
            </a:endParaRPr>
          </a:p>
          <a:p>
            <a:pPr marL="228600" indent="-228600">
              <a:lnSpc>
                <a:spcPct val="80000"/>
              </a:lnSpc>
              <a:spcBef>
                <a:spcPts val="1000"/>
              </a:spcBef>
              <a:buSzPct val="100000"/>
              <a:buChar char="•"/>
              <a:defRPr sz="1700"/>
            </a:pPr>
            <a:r>
              <a:rPr sz="2400" dirty="0">
                <a:solidFill>
                  <a:schemeClr val="tx2">
                    <a:lumMod val="50000"/>
                  </a:schemeClr>
                </a:solidFill>
              </a:rPr>
              <a:t>Articles 43 – 54 outline the obligations of State Parties and other ‘duty-bearers’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4704202" y="2710151"/>
            <a:ext cx="3536415" cy="2090464"/>
          </a:xfrm>
          <a:prstGeom prst="rect">
            <a:avLst/>
          </a:prstGeom>
        </p:spPr>
      </p:pic>
      <p:sp>
        <p:nvSpPr>
          <p:cNvPr id="3" name="TextBox 2"/>
          <p:cNvSpPr txBox="1"/>
          <p:nvPr/>
        </p:nvSpPr>
        <p:spPr>
          <a:xfrm>
            <a:off x="886100" y="1531344"/>
            <a:ext cx="317632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a:ln>
                  <a:noFill/>
                </a:ln>
                <a:solidFill>
                  <a:srgbClr val="DE0057"/>
                </a:solidFill>
                <a:effectLst/>
                <a:uFillTx/>
                <a:latin typeface="+mj-lt"/>
                <a:ea typeface="+mj-ea"/>
                <a:cs typeface="+mj-cs"/>
                <a:sym typeface="Calibri"/>
              </a:rPr>
              <a:t>Fideo</a:t>
            </a:r>
            <a:r>
              <a:rPr kumimoji="0" lang="en-GB" sz="2400" b="1" i="0" u="none" strike="noStrike" cap="none" spc="0" normalizeH="0" baseline="0" dirty="0">
                <a:ln>
                  <a:noFill/>
                </a:ln>
                <a:solidFill>
                  <a:srgbClr val="DE0057"/>
                </a:solidFill>
                <a:effectLst/>
                <a:uFillTx/>
                <a:latin typeface="+mj-lt"/>
                <a:ea typeface="+mj-ea"/>
                <a:cs typeface="+mj-cs"/>
                <a:sym typeface="Calibri"/>
              </a:rPr>
              <a:t> - </a:t>
            </a:r>
            <a:r>
              <a:rPr kumimoji="0" lang="en-GB" sz="2400" b="1" i="0" u="none" strike="noStrike" cap="none" spc="0" normalizeH="0" baseline="0" dirty="0" err="1">
                <a:ln>
                  <a:noFill/>
                </a:ln>
                <a:solidFill>
                  <a:srgbClr val="DE0057"/>
                </a:solidFill>
                <a:effectLst/>
                <a:uFillTx/>
                <a:latin typeface="+mj-lt"/>
                <a:ea typeface="+mj-ea"/>
                <a:cs typeface="+mj-cs"/>
                <a:sym typeface="Calibri"/>
              </a:rPr>
              <a:t>Rhoi</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Sylw</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Dyledus</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i’r</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Confensiwn</a:t>
            </a:r>
            <a:endParaRPr kumimoji="0" lang="en-GB" sz="2400" b="1" i="0" u="none" strike="noStrike" cap="none" spc="0" normalizeH="0" baseline="0" dirty="0">
              <a:ln>
                <a:noFill/>
              </a:ln>
              <a:solidFill>
                <a:srgbClr val="000000"/>
              </a:solidFill>
              <a:effectLst/>
              <a:uFillTx/>
              <a:latin typeface="+mj-lt"/>
              <a:ea typeface="+mj-ea"/>
              <a:cs typeface="+mj-cs"/>
              <a:sym typeface="Calibri"/>
            </a:endParaRPr>
          </a:p>
        </p:txBody>
      </p:sp>
      <p:pic>
        <p:nvPicPr>
          <p:cNvPr id="4" name="Picture 3">
            <a:hlinkClick r:id="rId4"/>
          </p:cNvPr>
          <p:cNvPicPr>
            <a:picLocks noChangeAspect="1"/>
          </p:cNvPicPr>
          <p:nvPr/>
        </p:nvPicPr>
        <p:blipFill>
          <a:blip r:embed="rId5"/>
          <a:stretch>
            <a:fillRect/>
          </a:stretch>
        </p:blipFill>
        <p:spPr>
          <a:xfrm>
            <a:off x="615427" y="2710151"/>
            <a:ext cx="3717668" cy="2090464"/>
          </a:xfrm>
          <a:prstGeom prst="rect">
            <a:avLst/>
          </a:prstGeom>
        </p:spPr>
      </p:pic>
      <p:sp>
        <p:nvSpPr>
          <p:cNvPr id="5" name="Rectangle 4"/>
          <p:cNvSpPr/>
          <p:nvPr/>
        </p:nvSpPr>
        <p:spPr>
          <a:xfrm>
            <a:off x="4893221" y="1509822"/>
            <a:ext cx="3158375" cy="1200329"/>
          </a:xfrm>
          <a:prstGeom prst="rect">
            <a:avLst/>
          </a:prstGeom>
        </p:spPr>
        <p:txBody>
          <a:bodyPr wrap="square">
            <a:spAutoFit/>
          </a:bodyPr>
          <a:lstStyle/>
          <a:p>
            <a:pPr algn="ctr"/>
            <a:r>
              <a:rPr lang="en-GB" sz="2400" b="1" dirty="0">
                <a:solidFill>
                  <a:schemeClr val="tx2">
                    <a:lumMod val="75000"/>
                  </a:schemeClr>
                </a:solidFill>
              </a:rPr>
              <a:t>Video – Having ‘Due Regard’ to the Convention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Body"/>
          <p:cNvSpPr txBox="1">
            <a:spLocks noGrp="1"/>
          </p:cNvSpPr>
          <p:nvPr>
            <p:ph type="body" sz="half" idx="1"/>
          </p:nvPr>
        </p:nvSpPr>
        <p:spPr>
          <a:prstGeom prst="rect">
            <a:avLst/>
          </a:prstGeom>
        </p:spPr>
        <p:txBody>
          <a:bodyPr/>
          <a:lstStyle/>
          <a:p>
            <a:pPr marL="0" indent="0">
              <a:buNone/>
            </a:pPr>
            <a:r>
              <a:rPr lang="cy-GB" b="1" dirty="0">
                <a:solidFill>
                  <a:srgbClr val="DE0057"/>
                </a:solidFill>
              </a:rPr>
              <a:t>Beth amdana i?</a:t>
            </a:r>
          </a:p>
          <a:p>
            <a:pPr marL="0" indent="0">
              <a:buNone/>
            </a:pPr>
            <a:endParaRPr lang="cy-GB" dirty="0">
              <a:solidFill>
                <a:srgbClr val="DE0057"/>
              </a:solidFill>
            </a:endParaRPr>
          </a:p>
          <a:p>
            <a:pPr marL="0" indent="0">
              <a:buNone/>
            </a:pPr>
            <a:r>
              <a:rPr lang="cy-GB" dirty="0">
                <a:solidFill>
                  <a:srgbClr val="DE0057"/>
                </a:solidFill>
              </a:rPr>
              <a:t>Ar y cyd â’r Llywodraeth,mae dyletswydd ar bawb sy’n gofalu am blant a phobl ifanc o dan CCUHP. Mae hynny’n golygu bod cyfrifoldeb arnyn nhw i gynnal hawliau plant. </a:t>
            </a:r>
          </a:p>
        </p:txBody>
      </p:sp>
      <p:sp>
        <p:nvSpPr>
          <p:cNvPr id="189" name="What about me?…"/>
          <p:cNvSpPr txBox="1"/>
          <p:nvPr/>
        </p:nvSpPr>
        <p:spPr>
          <a:xfrm>
            <a:off x="4525057" y="1331366"/>
            <a:ext cx="4192645"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a:lnSpc>
                <a:spcPct val="90000"/>
              </a:lnSpc>
              <a:spcBef>
                <a:spcPts val="1000"/>
              </a:spcBef>
              <a:buSzPct val="100000"/>
              <a:defRPr sz="2800"/>
            </a:pPr>
            <a:r>
              <a:rPr b="1" dirty="0">
                <a:solidFill>
                  <a:schemeClr val="tx2">
                    <a:lumMod val="50000"/>
                  </a:schemeClr>
                </a:solidFill>
              </a:rPr>
              <a:t>What about me?</a:t>
            </a:r>
          </a:p>
          <a:p>
            <a:pPr>
              <a:lnSpc>
                <a:spcPct val="90000"/>
              </a:lnSpc>
              <a:spcBef>
                <a:spcPts val="1000"/>
              </a:spcBef>
              <a:defRPr sz="2800"/>
            </a:pPr>
            <a:endParaRPr dirty="0">
              <a:solidFill>
                <a:schemeClr val="tx2">
                  <a:lumMod val="50000"/>
                </a:schemeClr>
              </a:solidFill>
            </a:endParaRPr>
          </a:p>
          <a:p>
            <a:pPr>
              <a:lnSpc>
                <a:spcPct val="90000"/>
              </a:lnSpc>
              <a:spcBef>
                <a:spcPts val="1000"/>
              </a:spcBef>
              <a:defRPr sz="2800"/>
            </a:pPr>
            <a:r>
              <a:rPr dirty="0">
                <a:solidFill>
                  <a:schemeClr val="tx2">
                    <a:lumMod val="50000"/>
                  </a:schemeClr>
                </a:solidFill>
              </a:rPr>
              <a:t>Along with the Government, all people who care for children and young people are </a:t>
            </a:r>
            <a:r>
              <a:rPr b="1" dirty="0">
                <a:solidFill>
                  <a:schemeClr val="tx2">
                    <a:lumMod val="50000"/>
                  </a:schemeClr>
                </a:solidFill>
              </a:rPr>
              <a:t>duty bearers</a:t>
            </a:r>
            <a:r>
              <a:rPr dirty="0">
                <a:solidFill>
                  <a:schemeClr val="tx2">
                    <a:lumMod val="50000"/>
                  </a:schemeClr>
                </a:solidFill>
              </a:rPr>
              <a:t> under the UNCRC. That means they have a responsibility to uphold children’s rights.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ontent Placeholder 1"/>
          <p:cNvSpPr txBox="1">
            <a:spLocks noGrp="1"/>
          </p:cNvSpPr>
          <p:nvPr>
            <p:ph type="body" sz="half" idx="1"/>
          </p:nvPr>
        </p:nvSpPr>
        <p:spPr>
          <a:xfrm>
            <a:off x="200197" y="1331366"/>
            <a:ext cx="4192646" cy="4845598"/>
          </a:xfrm>
          <a:prstGeom prst="rect">
            <a:avLst/>
          </a:prstGeom>
        </p:spPr>
        <p:txBody>
          <a:bodyPr>
            <a:normAutofit fontScale="85000" lnSpcReduction="20000"/>
          </a:bodyPr>
          <a:lstStyle/>
          <a:p>
            <a:pPr>
              <a:buNone/>
            </a:pPr>
            <a:r>
              <a:rPr lang="cy-GB" sz="2900" b="1" dirty="0">
                <a:solidFill>
                  <a:srgbClr val="DE0057"/>
                </a:solidFill>
              </a:rPr>
              <a:t>Gweithgaredd 2:</a:t>
            </a:r>
          </a:p>
          <a:p>
            <a:pPr>
              <a:buNone/>
            </a:pPr>
            <a:r>
              <a:rPr lang="cy-GB" sz="2900" dirty="0">
                <a:solidFill>
                  <a:srgbClr val="DE0057"/>
                </a:solidFill>
              </a:rPr>
              <a:t>   Pa Hawliau allai fod yn bwysig i’ch rôl fel gweithiwr proffesiynol yn y dyfodol?</a:t>
            </a:r>
          </a:p>
          <a:p>
            <a:pPr>
              <a:buNone/>
            </a:pPr>
            <a:endParaRPr lang="cy-GB" sz="2900" dirty="0">
              <a:solidFill>
                <a:srgbClr val="DE0057"/>
              </a:solidFill>
            </a:endParaRPr>
          </a:p>
          <a:p>
            <a:pPr>
              <a:buNone/>
            </a:pPr>
            <a:r>
              <a:rPr lang="cy-GB" sz="2900" dirty="0">
                <a:solidFill>
                  <a:srgbClr val="DE0057"/>
                </a:solidFill>
              </a:rPr>
              <a:t>	Gan ddefnyddio poster CCUHP, darllenwch trwy’r erthyglau mewn parau a thrafod pa dair erthygl yw’r rhai pwysicaf i’r rôl rydych am ei chyflawni yn y dyfodol. </a:t>
            </a:r>
          </a:p>
          <a:p>
            <a:pPr>
              <a:buNone/>
            </a:pPr>
            <a:endParaRPr lang="cy-GB" sz="2900" dirty="0">
              <a:solidFill>
                <a:srgbClr val="DE0057"/>
              </a:solidFill>
            </a:endParaRPr>
          </a:p>
          <a:p>
            <a:pPr>
              <a:buNone/>
            </a:pPr>
            <a:endParaRPr lang="cy-GB" sz="2900" dirty="0">
              <a:solidFill>
                <a:srgbClr val="DE0057"/>
              </a:solidFill>
            </a:endParaRPr>
          </a:p>
          <a:p>
            <a:pPr>
              <a:buNone/>
            </a:pPr>
            <a:r>
              <a:rPr lang="cy-GB" sz="2900" dirty="0">
                <a:solidFill>
                  <a:srgbClr val="DE0057"/>
                </a:solidFill>
              </a:rPr>
              <a:t>Adborth cryno</a:t>
            </a:r>
            <a:endParaRPr sz="2900" dirty="0">
              <a:solidFill>
                <a:srgbClr val="DE0057"/>
              </a:solidFill>
            </a:endParaRPr>
          </a:p>
        </p:txBody>
      </p:sp>
      <p:sp>
        <p:nvSpPr>
          <p:cNvPr id="194"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fontScale="92500" lnSpcReduction="10000"/>
          </a:bodyPr>
          <a:lstStyle/>
          <a:p>
            <a:pPr defTabSz="886968">
              <a:lnSpc>
                <a:spcPct val="90000"/>
              </a:lnSpc>
              <a:spcBef>
                <a:spcPts val="900"/>
              </a:spcBef>
              <a:defRPr sz="2716"/>
            </a:pPr>
            <a:r>
              <a:rPr lang="en-GB" b="1" dirty="0">
                <a:solidFill>
                  <a:schemeClr val="tx2">
                    <a:lumMod val="50000"/>
                  </a:schemeClr>
                </a:solidFill>
              </a:rPr>
              <a:t>Activity 2:</a:t>
            </a:r>
          </a:p>
          <a:p>
            <a:pPr defTabSz="886968">
              <a:lnSpc>
                <a:spcPct val="90000"/>
              </a:lnSpc>
              <a:spcBef>
                <a:spcPts val="900"/>
              </a:spcBef>
              <a:defRPr sz="2716"/>
            </a:pPr>
            <a:r>
              <a:rPr dirty="0">
                <a:solidFill>
                  <a:schemeClr val="tx2">
                    <a:lumMod val="50000"/>
                  </a:schemeClr>
                </a:solidFill>
              </a:rPr>
              <a:t>What Rights could be important to your role as a professional in the future?</a:t>
            </a:r>
            <a:endParaRPr lang="en-GB" dirty="0">
              <a:solidFill>
                <a:schemeClr val="tx2">
                  <a:lumMod val="50000"/>
                </a:schemeClr>
              </a:solidFill>
            </a:endParaRPr>
          </a:p>
          <a:p>
            <a:pPr defTabSz="886968">
              <a:lnSpc>
                <a:spcPct val="90000"/>
              </a:lnSpc>
              <a:spcBef>
                <a:spcPts val="900"/>
              </a:spcBef>
              <a:defRPr sz="2716"/>
            </a:pPr>
            <a:endParaRPr dirty="0">
              <a:solidFill>
                <a:schemeClr val="tx2">
                  <a:lumMod val="50000"/>
                </a:schemeClr>
              </a:solidFill>
            </a:endParaRPr>
          </a:p>
          <a:p>
            <a:pPr defTabSz="886968">
              <a:lnSpc>
                <a:spcPct val="90000"/>
              </a:lnSpc>
              <a:spcBef>
                <a:spcPts val="900"/>
              </a:spcBef>
              <a:defRPr sz="2716"/>
            </a:pPr>
            <a:r>
              <a:rPr dirty="0">
                <a:solidFill>
                  <a:schemeClr val="tx2">
                    <a:lumMod val="50000"/>
                  </a:schemeClr>
                </a:solidFill>
              </a:rPr>
              <a:t>Using a UNCRC poster</a:t>
            </a:r>
            <a:r>
              <a:rPr lang="en-GB" dirty="0">
                <a:solidFill>
                  <a:schemeClr val="tx2">
                    <a:lumMod val="50000"/>
                  </a:schemeClr>
                </a:solidFill>
              </a:rPr>
              <a:t>,</a:t>
            </a:r>
            <a:r>
              <a:rPr dirty="0">
                <a:solidFill>
                  <a:schemeClr val="tx2">
                    <a:lumMod val="50000"/>
                  </a:schemeClr>
                </a:solidFill>
              </a:rPr>
              <a:t> read through the articles in pairs and discuss which three articles are most important to the role you aim to have in the future.</a:t>
            </a:r>
          </a:p>
          <a:p>
            <a:pPr defTabSz="886968">
              <a:lnSpc>
                <a:spcPct val="90000"/>
              </a:lnSpc>
              <a:spcBef>
                <a:spcPts val="900"/>
              </a:spcBef>
              <a:defRPr sz="2716"/>
            </a:pPr>
            <a:endParaRPr lang="en-GB" dirty="0">
              <a:solidFill>
                <a:schemeClr val="tx2">
                  <a:lumMod val="50000"/>
                </a:schemeClr>
              </a:solidFill>
            </a:endParaRPr>
          </a:p>
          <a:p>
            <a:pPr defTabSz="886968">
              <a:lnSpc>
                <a:spcPct val="90000"/>
              </a:lnSpc>
              <a:spcBef>
                <a:spcPts val="900"/>
              </a:spcBef>
              <a:defRPr sz="2716"/>
            </a:pPr>
            <a:endParaRPr dirty="0">
              <a:solidFill>
                <a:schemeClr val="tx2">
                  <a:lumMod val="50000"/>
                </a:schemeClr>
              </a:solidFill>
            </a:endParaRPr>
          </a:p>
          <a:p>
            <a:pPr defTabSz="886968">
              <a:lnSpc>
                <a:spcPct val="90000"/>
              </a:lnSpc>
              <a:spcBef>
                <a:spcPts val="900"/>
              </a:spcBef>
              <a:defRPr sz="2716"/>
            </a:pPr>
            <a:r>
              <a:rPr dirty="0">
                <a:solidFill>
                  <a:schemeClr val="tx2">
                    <a:lumMod val="50000"/>
                  </a:schemeClr>
                </a:solidFill>
              </a:rPr>
              <a:t>Briefly feedback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ontent Placeholder 1"/>
          <p:cNvSpPr txBox="1">
            <a:spLocks noGrp="1"/>
          </p:cNvSpPr>
          <p:nvPr>
            <p:ph type="body" sz="half" idx="1"/>
          </p:nvPr>
        </p:nvSpPr>
        <p:spPr>
          <a:xfrm>
            <a:off x="200197" y="1331366"/>
            <a:ext cx="4192646" cy="4845598"/>
          </a:xfrm>
          <a:prstGeom prst="rect">
            <a:avLst/>
          </a:prstGeom>
        </p:spPr>
        <p:txBody>
          <a:bodyPr/>
          <a:lstStyle>
            <a:lvl1pPr marL="0" indent="0">
              <a:buSzTx/>
              <a:buNone/>
              <a:defRPr>
                <a:solidFill>
                  <a:srgbClr val="DC0051"/>
                </a:solidFill>
              </a:defRPr>
            </a:lvl1pPr>
          </a:lstStyle>
          <a:p>
            <a:endParaRPr lang="en-GB" dirty="0"/>
          </a:p>
          <a:p>
            <a:endParaRPr lang="en-GB" dirty="0"/>
          </a:p>
          <a:p>
            <a:endParaRPr lang="en-GB" dirty="0"/>
          </a:p>
          <a:p>
            <a:r>
              <a:rPr dirty="0" err="1"/>
              <a:t>Camu</a:t>
            </a:r>
            <a:r>
              <a:rPr dirty="0"/>
              <a:t> Ymlaen – Pam mae gyda ni </a:t>
            </a:r>
            <a:r>
              <a:rPr lang="cy-GB" dirty="0"/>
              <a:t>G</a:t>
            </a:r>
            <a:r>
              <a:rPr dirty="0"/>
              <a:t>omisiynydd Plant? </a:t>
            </a:r>
          </a:p>
        </p:txBody>
      </p:sp>
      <p:sp>
        <p:nvSpPr>
          <p:cNvPr id="199"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lvl1pPr>
              <a:lnSpc>
                <a:spcPct val="90000"/>
              </a:lnSpc>
              <a:spcBef>
                <a:spcPts val="1000"/>
              </a:spcBef>
              <a:defRPr sz="2800"/>
            </a:lvl1pPr>
          </a:lstStyle>
          <a:p>
            <a:endParaRPr lang="en-GB" dirty="0"/>
          </a:p>
          <a:p>
            <a:endParaRPr lang="en-GB" dirty="0"/>
          </a:p>
          <a:p>
            <a:endParaRPr lang="en-GB" dirty="0"/>
          </a:p>
          <a:p>
            <a:r>
              <a:rPr dirty="0"/>
              <a:t>Stepping Out – Why do we have a Children’s Commissioner?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4704220" y="2811431"/>
            <a:ext cx="4211487" cy="2354453"/>
          </a:xfrm>
          <a:prstGeom prst="rect">
            <a:avLst/>
          </a:prstGeom>
        </p:spPr>
      </p:pic>
      <p:pic>
        <p:nvPicPr>
          <p:cNvPr id="3" name="Picture 2">
            <a:hlinkClick r:id="rId5"/>
          </p:cNvPr>
          <p:cNvPicPr>
            <a:picLocks noChangeAspect="1"/>
          </p:cNvPicPr>
          <p:nvPr/>
        </p:nvPicPr>
        <p:blipFill>
          <a:blip r:embed="rId6"/>
          <a:stretch>
            <a:fillRect/>
          </a:stretch>
        </p:blipFill>
        <p:spPr>
          <a:xfrm>
            <a:off x="247753" y="2800696"/>
            <a:ext cx="4291127" cy="2365188"/>
          </a:xfrm>
          <a:prstGeom prst="rect">
            <a:avLst/>
          </a:prstGeom>
        </p:spPr>
      </p:pic>
      <p:sp>
        <p:nvSpPr>
          <p:cNvPr id="4" name="TextBox 3"/>
          <p:cNvSpPr txBox="1"/>
          <p:nvPr/>
        </p:nvSpPr>
        <p:spPr>
          <a:xfrm>
            <a:off x="437882" y="1399143"/>
            <a:ext cx="410663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a:ln>
                  <a:noFill/>
                </a:ln>
                <a:solidFill>
                  <a:srgbClr val="DE0057"/>
                </a:solidFill>
                <a:effectLst/>
                <a:uFillTx/>
                <a:sym typeface="Calibri"/>
              </a:rPr>
              <a:t>Fideo</a:t>
            </a:r>
            <a:r>
              <a:rPr kumimoji="0" lang="en-GB" sz="2400" b="1" i="0" u="none" strike="noStrike" cap="none" spc="0" normalizeH="0" baseline="0" dirty="0">
                <a:ln>
                  <a:noFill/>
                </a:ln>
                <a:solidFill>
                  <a:srgbClr val="DE0057"/>
                </a:solidFill>
                <a:effectLst/>
                <a:uFillTx/>
                <a:sym typeface="Calibri"/>
              </a:rPr>
              <a:t> – </a:t>
            </a:r>
            <a:r>
              <a:rPr kumimoji="0" lang="en-GB" sz="2400" b="1" i="0" u="none" strike="noStrike" cap="none" spc="0" normalizeH="0" baseline="0" dirty="0" err="1">
                <a:ln>
                  <a:noFill/>
                </a:ln>
                <a:solidFill>
                  <a:srgbClr val="DE0057"/>
                </a:solidFill>
                <a:effectLst/>
                <a:uFillTx/>
                <a:sym typeface="Calibri"/>
              </a:rPr>
              <a:t>Cyflwyniad</a:t>
            </a:r>
            <a:r>
              <a:rPr kumimoji="0" lang="en-GB" sz="2400" b="1" i="0" u="none" strike="noStrike" cap="none" spc="0" normalizeH="0" dirty="0">
                <a:ln>
                  <a:noFill/>
                </a:ln>
                <a:solidFill>
                  <a:srgbClr val="DE0057"/>
                </a:solidFill>
                <a:effectLst/>
                <a:uFillTx/>
                <a:sym typeface="Calibri"/>
              </a:rPr>
              <a:t> </a:t>
            </a:r>
            <a:r>
              <a:rPr lang="en-GB" sz="2400" b="1" dirty="0" err="1">
                <a:solidFill>
                  <a:srgbClr val="DE0057"/>
                </a:solidFill>
              </a:rPr>
              <a:t>i</a:t>
            </a:r>
            <a:r>
              <a:rPr kumimoji="0" lang="en-GB" sz="2400" b="1" i="0" u="none" strike="noStrike" cap="none" spc="0" normalizeH="0" dirty="0">
                <a:ln>
                  <a:noFill/>
                </a:ln>
                <a:solidFill>
                  <a:srgbClr val="DE0057"/>
                </a:solidFill>
                <a:effectLst/>
                <a:uFillTx/>
                <a:sym typeface="Calibri"/>
              </a:rPr>
              <a:t> Sally </a:t>
            </a:r>
            <a:r>
              <a:rPr kumimoji="0" lang="en-GB" sz="2400" b="1" i="0" u="none" strike="noStrike" cap="none" spc="0" normalizeH="0" dirty="0" err="1">
                <a:ln>
                  <a:noFill/>
                </a:ln>
                <a:solidFill>
                  <a:srgbClr val="DE0057"/>
                </a:solidFill>
                <a:effectLst/>
                <a:uFillTx/>
                <a:sym typeface="Calibri"/>
              </a:rPr>
              <a:t>a’i</a:t>
            </a:r>
            <a:r>
              <a:rPr kumimoji="0" lang="en-GB" sz="2400" b="1" i="0" u="none" strike="noStrike" cap="none" spc="0" normalizeH="0" dirty="0">
                <a:ln>
                  <a:noFill/>
                </a:ln>
                <a:solidFill>
                  <a:srgbClr val="DE0057"/>
                </a:solidFill>
                <a:effectLst/>
                <a:uFillTx/>
                <a:sym typeface="Calibri"/>
              </a:rPr>
              <a:t> </a:t>
            </a:r>
            <a:r>
              <a:rPr kumimoji="0" lang="en-GB" sz="2400" b="1" i="0" u="none" strike="noStrike" cap="none" spc="0" normalizeH="0" dirty="0" err="1">
                <a:ln>
                  <a:noFill/>
                </a:ln>
                <a:solidFill>
                  <a:srgbClr val="DE0057"/>
                </a:solidFill>
                <a:effectLst/>
                <a:uFillTx/>
                <a:sym typeface="Calibri"/>
              </a:rPr>
              <a:t>gwaith</a:t>
            </a:r>
            <a:r>
              <a:rPr kumimoji="0" lang="en-GB" sz="2400" b="1" i="0" u="none" strike="noStrike" cap="none" spc="0" normalizeH="0" dirty="0">
                <a:ln>
                  <a:noFill/>
                </a:ln>
                <a:solidFill>
                  <a:srgbClr val="DE0057"/>
                </a:solidFill>
                <a:effectLst/>
                <a:uFillTx/>
                <a:sym typeface="Calibri"/>
              </a:rPr>
              <a:t> (</a:t>
            </a:r>
            <a:r>
              <a:rPr kumimoji="0" lang="en-GB" sz="2400" b="1" i="0" u="none" strike="noStrike" cap="none" spc="0" normalizeH="0" dirty="0" err="1">
                <a:ln>
                  <a:noFill/>
                </a:ln>
                <a:solidFill>
                  <a:srgbClr val="DE0057"/>
                </a:solidFill>
                <a:effectLst/>
                <a:uFillTx/>
                <a:sym typeface="Calibri"/>
              </a:rPr>
              <a:t>yn</a:t>
            </a:r>
            <a:r>
              <a:rPr kumimoji="0" lang="en-GB" sz="2400" b="1" i="0" u="none" strike="noStrike" cap="none" spc="0" normalizeH="0" dirty="0">
                <a:ln>
                  <a:noFill/>
                </a:ln>
                <a:solidFill>
                  <a:srgbClr val="DE0057"/>
                </a:solidFill>
                <a:effectLst/>
                <a:uFillTx/>
                <a:sym typeface="Calibri"/>
              </a:rPr>
              <a:t> </a:t>
            </a:r>
            <a:r>
              <a:rPr kumimoji="0" lang="en-GB" sz="2400" b="1" i="0" u="none" strike="noStrike" cap="none" spc="0" normalizeH="0" dirty="0" err="1">
                <a:ln>
                  <a:noFill/>
                </a:ln>
                <a:solidFill>
                  <a:srgbClr val="DE0057"/>
                </a:solidFill>
                <a:effectLst/>
                <a:uFillTx/>
                <a:sym typeface="Calibri"/>
              </a:rPr>
              <a:t>wreiddiol</a:t>
            </a:r>
            <a:r>
              <a:rPr kumimoji="0" lang="en-GB" sz="2400" b="1" i="0" u="none" strike="noStrike" cap="none" spc="0" normalizeH="0" dirty="0">
                <a:ln>
                  <a:noFill/>
                </a:ln>
                <a:solidFill>
                  <a:srgbClr val="DE0057"/>
                </a:solidFill>
                <a:effectLst/>
                <a:uFillTx/>
                <a:sym typeface="Calibri"/>
              </a:rPr>
              <a:t> </a:t>
            </a:r>
            <a:r>
              <a:rPr kumimoji="0" lang="en-GB" sz="2400" b="1" i="0" u="none" strike="noStrike" cap="none" spc="0" normalizeH="0" dirty="0" err="1">
                <a:ln>
                  <a:noFill/>
                </a:ln>
                <a:solidFill>
                  <a:srgbClr val="DE0057"/>
                </a:solidFill>
                <a:effectLst/>
                <a:uFillTx/>
                <a:sym typeface="Calibri"/>
              </a:rPr>
              <a:t>i</a:t>
            </a:r>
            <a:r>
              <a:rPr kumimoji="0" lang="en-GB" sz="2400" b="1" i="0" u="none" strike="noStrike" cap="none" spc="0" normalizeH="0" dirty="0">
                <a:ln>
                  <a:noFill/>
                </a:ln>
                <a:solidFill>
                  <a:srgbClr val="DE0057"/>
                </a:solidFill>
                <a:effectLst/>
                <a:uFillTx/>
                <a:sym typeface="Calibri"/>
              </a:rPr>
              <a:t> </a:t>
            </a:r>
            <a:r>
              <a:rPr kumimoji="0" lang="en-GB" sz="2400" b="1" i="0" u="none" strike="noStrike" cap="none" spc="0" normalizeH="0" dirty="0" err="1">
                <a:ln>
                  <a:noFill/>
                </a:ln>
                <a:solidFill>
                  <a:srgbClr val="DE0057"/>
                </a:solidFill>
                <a:effectLst/>
                <a:uFillTx/>
                <a:sym typeface="Calibri"/>
              </a:rPr>
              <a:t>ysgolion</a:t>
            </a:r>
            <a:r>
              <a:rPr kumimoji="0" lang="en-GB" sz="2400" b="1" i="0" u="none" strike="noStrike" cap="none" spc="0" normalizeH="0" dirty="0">
                <a:ln>
                  <a:noFill/>
                </a:ln>
                <a:solidFill>
                  <a:srgbClr val="DE0057"/>
                </a:solidFill>
                <a:effectLst/>
                <a:uFillTx/>
                <a:sym typeface="Calibri"/>
              </a:rPr>
              <a:t>) </a:t>
            </a:r>
            <a:endParaRPr kumimoji="0" lang="en-GB" sz="2400" b="1" i="0" u="none" strike="noStrike" cap="none" spc="0" normalizeH="0" baseline="0" dirty="0">
              <a:ln>
                <a:noFill/>
              </a:ln>
              <a:solidFill>
                <a:srgbClr val="DE0057"/>
              </a:solidFill>
              <a:effectLst/>
              <a:uFillTx/>
              <a:sym typeface="Calibri"/>
            </a:endParaRPr>
          </a:p>
        </p:txBody>
      </p:sp>
      <p:sp>
        <p:nvSpPr>
          <p:cNvPr id="5" name="Rectangle 4"/>
          <p:cNvSpPr/>
          <p:nvPr/>
        </p:nvSpPr>
        <p:spPr>
          <a:xfrm>
            <a:off x="4704220" y="1399143"/>
            <a:ext cx="4211487" cy="1200329"/>
          </a:xfrm>
          <a:prstGeom prst="rect">
            <a:avLst/>
          </a:prstGeom>
        </p:spPr>
        <p:txBody>
          <a:bodyPr wrap="square">
            <a:spAutoFit/>
          </a:bodyPr>
          <a:lstStyle/>
          <a:p>
            <a:pPr algn="ctr"/>
            <a:r>
              <a:rPr lang="en-GB" sz="2400" b="1" dirty="0">
                <a:solidFill>
                  <a:schemeClr val="tx2">
                    <a:lumMod val="50000"/>
                  </a:schemeClr>
                </a:solidFill>
              </a:rPr>
              <a:t>Video – Introduction to Sally and her work (originally for schools)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ontent Placeholder 1"/>
          <p:cNvSpPr txBox="1">
            <a:spLocks noGrp="1"/>
          </p:cNvSpPr>
          <p:nvPr>
            <p:ph type="body" sz="half" idx="1"/>
          </p:nvPr>
        </p:nvSpPr>
        <p:spPr>
          <a:xfrm>
            <a:off x="200197" y="1331366"/>
            <a:ext cx="4192646" cy="4845598"/>
          </a:xfrm>
          <a:prstGeom prst="rect">
            <a:avLst/>
          </a:prstGeom>
        </p:spPr>
        <p:txBody>
          <a:bodyPr/>
          <a:lstStyle/>
          <a:p>
            <a:pPr>
              <a:lnSpc>
                <a:spcPct val="72000"/>
              </a:lnSpc>
              <a:spcBef>
                <a:spcPts val="200"/>
              </a:spcBef>
              <a:buClr>
                <a:srgbClr val="FF6600"/>
              </a:buClr>
              <a:defRPr sz="2100">
                <a:solidFill>
                  <a:srgbClr val="DE0058"/>
                </a:solidFill>
              </a:defRPr>
            </a:pPr>
            <a:r>
              <a:rPr dirty="0"/>
              <a:t>Yn 2001, Cymru oedd y wlad gyntaf yn y Deyrnas Unedig i greu rôl y Comisiynydd Plant. </a:t>
            </a:r>
          </a:p>
          <a:p>
            <a:pPr>
              <a:lnSpc>
                <a:spcPct val="72000"/>
              </a:lnSpc>
              <a:spcBef>
                <a:spcPts val="200"/>
              </a:spcBef>
              <a:buClr>
                <a:srgbClr val="FF6600"/>
              </a:buClr>
              <a:defRPr sz="2100">
                <a:solidFill>
                  <a:srgbClr val="DE0058"/>
                </a:solidFill>
              </a:defRPr>
            </a:pPr>
            <a:endParaRPr dirty="0"/>
          </a:p>
          <a:p>
            <a:pPr>
              <a:lnSpc>
                <a:spcPct val="72000"/>
              </a:lnSpc>
              <a:spcBef>
                <a:spcPts val="200"/>
              </a:spcBef>
              <a:buClr>
                <a:srgbClr val="FF6600"/>
              </a:buClr>
              <a:defRPr sz="2100">
                <a:solidFill>
                  <a:srgbClr val="DE0058"/>
                </a:solidFill>
              </a:defRPr>
            </a:pPr>
            <a:r>
              <a:rPr dirty="0"/>
              <a:t>Roedd Aelodau’r Cyn</a:t>
            </a:r>
            <a:r>
              <a:rPr lang="cy-GB" dirty="0"/>
              <a:t>ull</a:t>
            </a:r>
            <a:r>
              <a:rPr dirty="0"/>
              <a:t>iad yn sylweddoli bod angen rhywun ar blant a phobl ifanc i godi llais ar eu rhan, a gwneud yn si</a:t>
            </a:r>
            <a:r>
              <a:rPr lang="cy-GB" dirty="0"/>
              <a:t>ŵ</a:t>
            </a:r>
            <a:r>
              <a:rPr dirty="0"/>
              <a:t>r eu bod nhw’n cael gwrandawiad ac yn </a:t>
            </a:r>
            <a:r>
              <a:rPr lang="cy-GB" dirty="0"/>
              <a:t>c</a:t>
            </a:r>
            <a:r>
              <a:rPr dirty="0"/>
              <a:t>ael eu trin yn deg.</a:t>
            </a:r>
          </a:p>
          <a:p>
            <a:pPr>
              <a:lnSpc>
                <a:spcPct val="72000"/>
              </a:lnSpc>
              <a:spcBef>
                <a:spcPts val="200"/>
              </a:spcBef>
              <a:buClr>
                <a:srgbClr val="FF6600"/>
              </a:buClr>
              <a:defRPr sz="2100">
                <a:solidFill>
                  <a:srgbClr val="DE0058"/>
                </a:solidFill>
              </a:defRPr>
            </a:pPr>
            <a:endParaRPr dirty="0"/>
          </a:p>
          <a:p>
            <a:pPr>
              <a:lnSpc>
                <a:spcPct val="72000"/>
              </a:lnSpc>
              <a:spcBef>
                <a:spcPts val="200"/>
              </a:spcBef>
              <a:buClr>
                <a:srgbClr val="FF6600"/>
              </a:buClr>
              <a:defRPr sz="2100">
                <a:solidFill>
                  <a:srgbClr val="DE0058"/>
                </a:solidFill>
              </a:defRPr>
            </a:pPr>
            <a:r>
              <a:rPr dirty="0"/>
              <a:t>Mae cyfres o gyfreithiau yn cynnwys</a:t>
            </a:r>
            <a:r>
              <a:rPr lang="cy-GB" dirty="0"/>
              <a:t>:</a:t>
            </a:r>
            <a:r>
              <a:rPr dirty="0"/>
              <a:t> Deddf Safonau Gofal 2000 a Deddf Comisiynydd Plant Cymru 2001, sy’n esbonio rôl a chyfrifoldebau’r Comisiynydd</a:t>
            </a:r>
            <a:r>
              <a:rPr dirty="0">
                <a:solidFill>
                  <a:srgbClr val="7030A0"/>
                </a:solidFill>
              </a:rPr>
              <a:t>.</a:t>
            </a:r>
          </a:p>
        </p:txBody>
      </p:sp>
      <p:sp>
        <p:nvSpPr>
          <p:cNvPr id="209" name="Content Placeholder 2"/>
          <p:cNvSpPr txBox="1"/>
          <p:nvPr/>
        </p:nvSpPr>
        <p:spPr>
          <a:xfrm>
            <a:off x="4613097" y="1331366"/>
            <a:ext cx="4348573"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marL="226313" indent="-226313" defTabSz="905255">
              <a:lnSpc>
                <a:spcPct val="72000"/>
              </a:lnSpc>
              <a:spcBef>
                <a:spcPts val="200"/>
              </a:spcBef>
              <a:buClr>
                <a:srgbClr val="FF6600"/>
              </a:buClr>
              <a:buSzPct val="100000"/>
              <a:buFont typeface="Arial"/>
              <a:buChar char="•"/>
              <a:defRPr sz="2079">
                <a:solidFill>
                  <a:srgbClr val="404040"/>
                </a:solidFill>
              </a:defRPr>
            </a:pPr>
            <a:r>
              <a:t>In 2001, Wales was the first country in the UK to create the role of the Children’s Commissioner.</a:t>
            </a:r>
          </a:p>
          <a:p>
            <a:pPr marL="226313" indent="-226313" defTabSz="905255">
              <a:lnSpc>
                <a:spcPct val="72000"/>
              </a:lnSpc>
              <a:spcBef>
                <a:spcPts val="200"/>
              </a:spcBef>
              <a:buClr>
                <a:srgbClr val="FF6600"/>
              </a:buClr>
              <a:buSzPct val="100000"/>
              <a:buFont typeface="Arial"/>
              <a:buChar char="•"/>
              <a:defRPr sz="2079">
                <a:solidFill>
                  <a:srgbClr val="404040"/>
                </a:solidFill>
              </a:defRPr>
            </a:pPr>
            <a:endParaRPr/>
          </a:p>
          <a:p>
            <a:pPr marL="226313" indent="-226313" defTabSz="905255">
              <a:lnSpc>
                <a:spcPct val="72000"/>
              </a:lnSpc>
              <a:spcBef>
                <a:spcPts val="200"/>
              </a:spcBef>
              <a:buClr>
                <a:srgbClr val="FF6600"/>
              </a:buClr>
              <a:buSzPct val="100000"/>
              <a:buFont typeface="Arial"/>
              <a:buChar char="•"/>
              <a:defRPr sz="2079">
                <a:solidFill>
                  <a:srgbClr val="404040"/>
                </a:solidFill>
              </a:defRPr>
            </a:pPr>
            <a:r>
              <a:t>Assembly ministers recognised that children and young people need someone to speak up for them and make sure that they are listened to and treated fairly.</a:t>
            </a:r>
          </a:p>
          <a:p>
            <a:pPr marL="226313" indent="-226313" defTabSz="905255">
              <a:lnSpc>
                <a:spcPct val="72000"/>
              </a:lnSpc>
              <a:spcBef>
                <a:spcPts val="200"/>
              </a:spcBef>
              <a:buClr>
                <a:srgbClr val="FF6600"/>
              </a:buClr>
              <a:buSzPct val="100000"/>
              <a:buFont typeface="Arial"/>
              <a:buChar char="•"/>
              <a:defRPr sz="2079">
                <a:solidFill>
                  <a:srgbClr val="404040"/>
                </a:solidFill>
              </a:defRPr>
            </a:pPr>
            <a:endParaRPr/>
          </a:p>
          <a:p>
            <a:pPr marL="226313" indent="-226313" defTabSz="905255">
              <a:lnSpc>
                <a:spcPct val="72000"/>
              </a:lnSpc>
              <a:spcBef>
                <a:spcPts val="200"/>
              </a:spcBef>
              <a:buClr>
                <a:srgbClr val="FF6600"/>
              </a:buClr>
              <a:buSzPct val="100000"/>
              <a:buFont typeface="Arial"/>
              <a:buChar char="•"/>
              <a:defRPr sz="2079">
                <a:solidFill>
                  <a:srgbClr val="404040"/>
                </a:solidFill>
              </a:defRPr>
            </a:pPr>
            <a:r>
              <a:t>There is a set of laws including: </a:t>
            </a:r>
          </a:p>
          <a:p>
            <a:pPr defTabSz="905255">
              <a:lnSpc>
                <a:spcPct val="72000"/>
              </a:lnSpc>
              <a:spcBef>
                <a:spcPts val="200"/>
              </a:spcBef>
              <a:defRPr sz="2079">
                <a:solidFill>
                  <a:srgbClr val="404040"/>
                </a:solidFill>
              </a:defRPr>
            </a:pPr>
            <a:r>
              <a:t>    the Care Standards Act 2000 </a:t>
            </a:r>
          </a:p>
          <a:p>
            <a:pPr defTabSz="905255">
              <a:lnSpc>
                <a:spcPct val="72000"/>
              </a:lnSpc>
              <a:spcBef>
                <a:spcPts val="200"/>
              </a:spcBef>
              <a:defRPr sz="2079">
                <a:solidFill>
                  <a:srgbClr val="404040"/>
                </a:solidFill>
              </a:defRPr>
            </a:pPr>
            <a:r>
              <a:t>    and the Children’s Commissioner     </a:t>
            </a:r>
          </a:p>
          <a:p>
            <a:pPr defTabSz="905255">
              <a:lnSpc>
                <a:spcPct val="72000"/>
              </a:lnSpc>
              <a:spcBef>
                <a:spcPts val="200"/>
              </a:spcBef>
              <a:defRPr sz="2079">
                <a:solidFill>
                  <a:srgbClr val="404040"/>
                </a:solidFill>
              </a:defRPr>
            </a:pPr>
            <a:r>
              <a:t>    for Wales Act 2001 which  explains </a:t>
            </a:r>
          </a:p>
          <a:p>
            <a:pPr defTabSz="905255">
              <a:lnSpc>
                <a:spcPct val="72000"/>
              </a:lnSpc>
              <a:spcBef>
                <a:spcPts val="200"/>
              </a:spcBef>
              <a:defRPr sz="2079">
                <a:solidFill>
                  <a:srgbClr val="404040"/>
                </a:solidFill>
              </a:defRPr>
            </a:pPr>
            <a:r>
              <a:t>    the role and responsibilities of </a:t>
            </a:r>
          </a:p>
          <a:p>
            <a:pPr defTabSz="905255">
              <a:lnSpc>
                <a:spcPct val="72000"/>
              </a:lnSpc>
              <a:spcBef>
                <a:spcPts val="200"/>
              </a:spcBef>
              <a:defRPr sz="2079">
                <a:solidFill>
                  <a:srgbClr val="404040"/>
                </a:solidFill>
              </a:defRPr>
            </a:pPr>
            <a:r>
              <a:t>    the Commissioner.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572877" y="2937365"/>
            <a:ext cx="3822853" cy="2186213"/>
          </a:xfrm>
          <a:prstGeom prst="rect">
            <a:avLst/>
          </a:prstGeom>
        </p:spPr>
      </p:pic>
      <p:pic>
        <p:nvPicPr>
          <p:cNvPr id="3" name="Picture 2">
            <a:hlinkClick r:id="rId5"/>
          </p:cNvPr>
          <p:cNvPicPr>
            <a:picLocks noChangeAspect="1"/>
          </p:cNvPicPr>
          <p:nvPr/>
        </p:nvPicPr>
        <p:blipFill>
          <a:blip r:embed="rId6"/>
          <a:stretch>
            <a:fillRect/>
          </a:stretch>
        </p:blipFill>
        <p:spPr>
          <a:xfrm>
            <a:off x="4671152" y="2917415"/>
            <a:ext cx="3736726" cy="2206163"/>
          </a:xfrm>
          <a:prstGeom prst="rect">
            <a:avLst/>
          </a:prstGeom>
        </p:spPr>
      </p:pic>
      <p:sp>
        <p:nvSpPr>
          <p:cNvPr id="5" name="TextBox 4"/>
          <p:cNvSpPr txBox="1"/>
          <p:nvPr/>
        </p:nvSpPr>
        <p:spPr>
          <a:xfrm>
            <a:off x="870332" y="1707614"/>
            <a:ext cx="322794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a:ln>
                  <a:noFill/>
                </a:ln>
                <a:solidFill>
                  <a:srgbClr val="DE0057"/>
                </a:solidFill>
                <a:effectLst/>
                <a:uFillTx/>
                <a:latin typeface="+mj-lt"/>
                <a:ea typeface="+mj-ea"/>
                <a:cs typeface="+mj-cs"/>
                <a:sym typeface="Calibri"/>
              </a:rPr>
              <a:t>Fideo</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dirty="0">
                <a:ln>
                  <a:noFill/>
                </a:ln>
                <a:solidFill>
                  <a:srgbClr val="DE0057"/>
                </a:solidFill>
                <a:effectLst/>
                <a:uFillTx/>
                <a:latin typeface="+mj-lt"/>
                <a:ea typeface="+mj-ea"/>
                <a:cs typeface="+mj-cs"/>
                <a:sym typeface="Calibri"/>
              </a:rPr>
              <a:t> </a:t>
            </a:r>
            <a:r>
              <a:rPr kumimoji="0" lang="en-GB" sz="2400" b="1" i="0" u="none" strike="noStrike" cap="none" spc="0" normalizeH="0" baseline="0" dirty="0">
                <a:ln>
                  <a:noFill/>
                </a:ln>
                <a:solidFill>
                  <a:srgbClr val="DE0057"/>
                </a:solidFill>
                <a:effectLst/>
                <a:uFillTx/>
                <a:latin typeface="+mj-lt"/>
                <a:ea typeface="+mj-ea"/>
                <a:cs typeface="+mj-cs"/>
                <a:sym typeface="Calibri"/>
              </a:rPr>
              <a:t>Beth </a:t>
            </a:r>
            <a:r>
              <a:rPr kumimoji="0" lang="en-GB" sz="2400" b="1" i="0" u="none" strike="noStrike" cap="none" spc="0" normalizeH="0" baseline="0" dirty="0" err="1">
                <a:ln>
                  <a:noFill/>
                </a:ln>
                <a:solidFill>
                  <a:srgbClr val="DE0057"/>
                </a:solidFill>
                <a:effectLst/>
                <a:uFillTx/>
                <a:latin typeface="+mj-lt"/>
                <a:ea typeface="+mj-ea"/>
                <a:cs typeface="+mj-cs"/>
                <a:sym typeface="Calibri"/>
              </a:rPr>
              <a:t>yw</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pwerau’r</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Comisiynydd</a:t>
            </a:r>
            <a:r>
              <a:rPr kumimoji="0" lang="en-GB" sz="2400" b="1" i="0" u="none" strike="noStrike" cap="none" spc="0" normalizeH="0" baseline="0" dirty="0">
                <a:ln>
                  <a:noFill/>
                </a:ln>
                <a:solidFill>
                  <a:srgbClr val="DE0057"/>
                </a:solidFill>
                <a:effectLst/>
                <a:uFillTx/>
                <a:latin typeface="+mj-lt"/>
                <a:ea typeface="+mj-ea"/>
                <a:cs typeface="+mj-cs"/>
                <a:sym typeface="Calibri"/>
              </a:rPr>
              <a:t>?</a:t>
            </a:r>
          </a:p>
        </p:txBody>
      </p:sp>
      <p:sp>
        <p:nvSpPr>
          <p:cNvPr id="6" name="Rectangle 5"/>
          <p:cNvSpPr/>
          <p:nvPr/>
        </p:nvSpPr>
        <p:spPr>
          <a:xfrm>
            <a:off x="4880085" y="1707614"/>
            <a:ext cx="3318860" cy="1200329"/>
          </a:xfrm>
          <a:prstGeom prst="rect">
            <a:avLst/>
          </a:prstGeom>
        </p:spPr>
        <p:txBody>
          <a:bodyPr wrap="square">
            <a:spAutoFit/>
          </a:bodyPr>
          <a:lstStyle/>
          <a:p>
            <a:pPr algn="ctr"/>
            <a:r>
              <a:rPr lang="en-GB" sz="2400" b="1" dirty="0">
                <a:solidFill>
                  <a:schemeClr val="tx2">
                    <a:lumMod val="50000"/>
                  </a:schemeClr>
                </a:solidFill>
              </a:rPr>
              <a:t>Video – What are the Commissioner’s powers?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ontent Placeholder 1"/>
          <p:cNvSpPr txBox="1">
            <a:spLocks noGrp="1"/>
          </p:cNvSpPr>
          <p:nvPr>
            <p:ph type="body" sz="half" idx="1"/>
          </p:nvPr>
        </p:nvSpPr>
        <p:spPr>
          <a:xfrm>
            <a:off x="200197" y="1331365"/>
            <a:ext cx="4192646" cy="5103941"/>
          </a:xfrm>
          <a:prstGeom prst="rect">
            <a:avLst/>
          </a:prstGeom>
        </p:spPr>
        <p:txBody>
          <a:bodyPr>
            <a:noAutofit/>
          </a:bodyPr>
          <a:lstStyle/>
          <a:p>
            <a:pPr marL="0" indent="0" algn="ctr">
              <a:buSzTx/>
              <a:buNone/>
              <a:defRPr sz="2400" b="1">
                <a:solidFill>
                  <a:srgbClr val="DE0058"/>
                </a:solidFill>
              </a:defRPr>
            </a:pPr>
            <a:r>
              <a:rPr sz="3000" dirty="0"/>
              <a:t>Nodau’r Sesiwn</a:t>
            </a:r>
          </a:p>
          <a:p>
            <a:pPr algn="ctr">
              <a:defRPr sz="2400" b="1">
                <a:solidFill>
                  <a:srgbClr val="DE0058"/>
                </a:solidFill>
              </a:defRPr>
            </a:pPr>
            <a:endParaRPr sz="3000" dirty="0"/>
          </a:p>
          <a:p>
            <a:pPr>
              <a:buFontTx/>
              <a:defRPr sz="2400">
                <a:solidFill>
                  <a:srgbClr val="DE0058"/>
                </a:solidFill>
              </a:defRPr>
            </a:pPr>
            <a:r>
              <a:rPr sz="3000" dirty="0"/>
              <a:t>Cyflwyniad i Gonfensiwn y Cenhedloedd Unedig ar Hawliau’r Plentyn (CCUHP)</a:t>
            </a:r>
          </a:p>
          <a:p>
            <a:pPr>
              <a:buNone/>
              <a:defRPr sz="2400">
                <a:solidFill>
                  <a:srgbClr val="DE0058"/>
                </a:solidFill>
              </a:defRPr>
            </a:pPr>
            <a:endParaRPr sz="3000" dirty="0"/>
          </a:p>
          <a:p>
            <a:pPr>
              <a:buFontTx/>
              <a:defRPr sz="2400">
                <a:solidFill>
                  <a:srgbClr val="DE0058"/>
                </a:solidFill>
              </a:defRPr>
            </a:pPr>
            <a:r>
              <a:rPr sz="3000" dirty="0"/>
              <a:t>Amlinellu rôl Comisiynydd Plant Cymru</a:t>
            </a:r>
          </a:p>
        </p:txBody>
      </p:sp>
      <p:sp>
        <p:nvSpPr>
          <p:cNvPr id="122" name="Content Placeholder 2"/>
          <p:cNvSpPr txBox="1"/>
          <p:nvPr/>
        </p:nvSpPr>
        <p:spPr>
          <a:xfrm>
            <a:off x="4613097" y="1331366"/>
            <a:ext cx="4294598" cy="485076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algn="ctr">
              <a:lnSpc>
                <a:spcPct val="90000"/>
              </a:lnSpc>
              <a:spcBef>
                <a:spcPts val="1000"/>
              </a:spcBef>
              <a:defRPr sz="2800" b="1"/>
            </a:pPr>
            <a:r>
              <a:rPr dirty="0">
                <a:solidFill>
                  <a:schemeClr val="tx2">
                    <a:lumMod val="50000"/>
                  </a:schemeClr>
                </a:solidFill>
              </a:rPr>
              <a:t>Aims of the Session</a:t>
            </a:r>
          </a:p>
          <a:p>
            <a:pPr algn="ctr">
              <a:lnSpc>
                <a:spcPct val="90000"/>
              </a:lnSpc>
              <a:spcBef>
                <a:spcPts val="1000"/>
              </a:spcBef>
              <a:buSzPct val="100000"/>
              <a:buFont typeface="Arial"/>
              <a:buChar char="•"/>
              <a:defRPr sz="3200" b="1"/>
            </a:pPr>
            <a:endParaRPr dirty="0">
              <a:solidFill>
                <a:schemeClr val="tx2">
                  <a:lumMod val="50000"/>
                </a:schemeClr>
              </a:solidFill>
            </a:endParaRPr>
          </a:p>
          <a:p>
            <a:pPr>
              <a:lnSpc>
                <a:spcPct val="90000"/>
              </a:lnSpc>
              <a:spcBef>
                <a:spcPts val="1000"/>
              </a:spcBef>
              <a:buSzPct val="100000"/>
              <a:buChar char="•"/>
              <a:defRPr sz="2800"/>
            </a:pPr>
            <a:r>
              <a:rPr lang="en-GB" dirty="0">
                <a:solidFill>
                  <a:schemeClr val="tx2">
                    <a:lumMod val="50000"/>
                  </a:schemeClr>
                </a:solidFill>
              </a:rPr>
              <a:t> </a:t>
            </a:r>
            <a:r>
              <a:rPr dirty="0">
                <a:solidFill>
                  <a:schemeClr val="tx2">
                    <a:lumMod val="50000"/>
                  </a:schemeClr>
                </a:solidFill>
              </a:rPr>
              <a:t>Introduction to the United Nations Convention on the Rights of the Child (UNCRC)</a:t>
            </a:r>
          </a:p>
          <a:p>
            <a:pPr>
              <a:lnSpc>
                <a:spcPct val="90000"/>
              </a:lnSpc>
              <a:spcBef>
                <a:spcPts val="1000"/>
              </a:spcBef>
              <a:buSzPct val="100000"/>
              <a:buChar char="•"/>
              <a:defRPr sz="2800"/>
            </a:pPr>
            <a:endParaRPr dirty="0">
              <a:solidFill>
                <a:schemeClr val="tx2">
                  <a:lumMod val="50000"/>
                </a:schemeClr>
              </a:solidFill>
            </a:endParaRPr>
          </a:p>
          <a:p>
            <a:pPr>
              <a:lnSpc>
                <a:spcPct val="90000"/>
              </a:lnSpc>
              <a:spcBef>
                <a:spcPts val="1000"/>
              </a:spcBef>
              <a:buSzPct val="100000"/>
              <a:buChar char="•"/>
              <a:defRPr sz="2800"/>
            </a:pPr>
            <a:endParaRPr dirty="0">
              <a:solidFill>
                <a:schemeClr val="tx2">
                  <a:lumMod val="50000"/>
                </a:schemeClr>
              </a:solidFill>
            </a:endParaRPr>
          </a:p>
          <a:p>
            <a:pPr>
              <a:lnSpc>
                <a:spcPct val="90000"/>
              </a:lnSpc>
              <a:spcBef>
                <a:spcPts val="1000"/>
              </a:spcBef>
              <a:buSzPct val="100000"/>
              <a:buChar char="•"/>
              <a:defRPr sz="2800"/>
            </a:pPr>
            <a:r>
              <a:rPr lang="en-GB" dirty="0">
                <a:solidFill>
                  <a:schemeClr val="tx2">
                    <a:lumMod val="50000"/>
                  </a:schemeClr>
                </a:solidFill>
              </a:rPr>
              <a:t> </a:t>
            </a:r>
            <a:r>
              <a:rPr dirty="0">
                <a:solidFill>
                  <a:schemeClr val="tx2">
                    <a:lumMod val="50000"/>
                  </a:schemeClr>
                </a:solidFill>
              </a:rPr>
              <a:t>Outline role of the Children’s Commissioner for Wales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ontent Placeholder 1"/>
          <p:cNvSpPr txBox="1">
            <a:spLocks noGrp="1"/>
          </p:cNvSpPr>
          <p:nvPr>
            <p:ph type="body" sz="half" idx="1"/>
          </p:nvPr>
        </p:nvSpPr>
        <p:spPr>
          <a:xfrm>
            <a:off x="200197" y="1052423"/>
            <a:ext cx="4192646" cy="5555412"/>
          </a:xfrm>
          <a:prstGeom prst="rect">
            <a:avLst/>
          </a:prstGeom>
        </p:spPr>
        <p:txBody>
          <a:bodyPr/>
          <a:lstStyle/>
          <a:p>
            <a:pPr marL="285750" indent="-285750">
              <a:lnSpc>
                <a:spcPct val="64000"/>
              </a:lnSpc>
              <a:defRPr sz="1900" b="1">
                <a:solidFill>
                  <a:srgbClr val="DE0058"/>
                </a:solidFill>
              </a:defRPr>
            </a:pPr>
            <a:endParaRPr lang="cy-GB" dirty="0"/>
          </a:p>
          <a:p>
            <a:pPr marL="285750" indent="-285750">
              <a:lnSpc>
                <a:spcPct val="64000"/>
              </a:lnSpc>
              <a:defRPr sz="1900" b="1">
                <a:solidFill>
                  <a:srgbClr val="DE0058"/>
                </a:solidFill>
              </a:defRPr>
            </a:pPr>
            <a:endParaRPr lang="cy-GB" dirty="0"/>
          </a:p>
          <a:p>
            <a:pPr marL="285750" indent="-285750">
              <a:lnSpc>
                <a:spcPct val="64000"/>
              </a:lnSpc>
              <a:defRPr sz="1900" b="1">
                <a:solidFill>
                  <a:srgbClr val="DE0058"/>
                </a:solidFill>
              </a:defRPr>
            </a:pPr>
            <a:r>
              <a:rPr dirty="0"/>
              <a:t>CEFNOGI</a:t>
            </a:r>
            <a:r>
              <a:rPr b="0" dirty="0"/>
              <a:t> plant a phobl ifanc i gael gwybod am </a:t>
            </a:r>
            <a:r>
              <a:rPr b="0" dirty="0" err="1"/>
              <a:t>hawliau</a:t>
            </a:r>
            <a:r>
              <a:rPr b="0" dirty="0"/>
              <a:t> plant</a:t>
            </a:r>
          </a:p>
          <a:p>
            <a:pPr marL="285750" indent="-285750">
              <a:lnSpc>
                <a:spcPct val="64000"/>
              </a:lnSpc>
              <a:defRPr sz="1900" b="1">
                <a:solidFill>
                  <a:srgbClr val="DE0058"/>
                </a:solidFill>
              </a:defRPr>
            </a:pPr>
            <a:r>
              <a:rPr dirty="0"/>
              <a:t>GWRANDO</a:t>
            </a:r>
            <a:r>
              <a:rPr b="0" dirty="0"/>
              <a:t> ar blant a phobl ifanc i ddarganfod beth sy’n bwysig </a:t>
            </a:r>
            <a:r>
              <a:rPr b="0" dirty="0" err="1"/>
              <a:t>iddyn</a:t>
            </a:r>
            <a:r>
              <a:rPr b="0" dirty="0"/>
              <a:t> </a:t>
            </a:r>
            <a:r>
              <a:rPr b="0" dirty="0" err="1"/>
              <a:t>nhw</a:t>
            </a:r>
            <a:endParaRPr b="0" dirty="0"/>
          </a:p>
          <a:p>
            <a:pPr marL="285750" indent="-285750">
              <a:lnSpc>
                <a:spcPct val="64000"/>
              </a:lnSpc>
              <a:defRPr sz="1900" b="1">
                <a:solidFill>
                  <a:srgbClr val="DE0058"/>
                </a:solidFill>
              </a:defRPr>
            </a:pPr>
            <a:r>
              <a:rPr dirty="0"/>
              <a:t>CYNGHORI </a:t>
            </a:r>
            <a:r>
              <a:rPr b="0" dirty="0"/>
              <a:t>plant, pobl ifanc a’r rhai sy’n gofalu amdanyn nhw os ydyn nhw’n teimlo bod ganddyn nhw </a:t>
            </a:r>
            <a:r>
              <a:rPr lang="cy-GB" b="0" dirty="0"/>
              <a:t>d</a:t>
            </a:r>
            <a:r>
              <a:rPr b="0" dirty="0"/>
              <a:t>dim lle arall i fynd am gefnogaeth</a:t>
            </a:r>
          </a:p>
          <a:p>
            <a:pPr marL="285750" indent="-285750">
              <a:lnSpc>
                <a:spcPct val="64000"/>
              </a:lnSpc>
              <a:defRPr sz="1900" b="1">
                <a:solidFill>
                  <a:srgbClr val="DE0058"/>
                </a:solidFill>
              </a:defRPr>
            </a:pPr>
            <a:r>
              <a:rPr dirty="0"/>
              <a:t>DYLANWADU</a:t>
            </a:r>
            <a:r>
              <a:rPr b="0" dirty="0"/>
              <a:t> ar y llywodraeth a chyrff eraill sy’n dweud eu bod nhw’n mynd i wneud gwahaniaeth i fywydau plant, gan wneud yn siŵr eu bod nhw’n cadw eu haddewidion i blant a phobl ifanc</a:t>
            </a:r>
          </a:p>
          <a:p>
            <a:pPr marL="285750" indent="-285750">
              <a:lnSpc>
                <a:spcPct val="64000"/>
              </a:lnSpc>
              <a:defRPr sz="1900" b="1">
                <a:solidFill>
                  <a:srgbClr val="DE0058"/>
                </a:solidFill>
              </a:defRPr>
            </a:pPr>
            <a:r>
              <a:rPr dirty="0"/>
              <a:t>CODI LLAIS</a:t>
            </a:r>
            <a:r>
              <a:rPr b="0" dirty="0"/>
              <a:t> dros blant a phobl ifanc yn genedlaethol ar faterion pwysig - bod yn bencampwr i blant Cymru</a:t>
            </a:r>
          </a:p>
        </p:txBody>
      </p:sp>
      <p:sp>
        <p:nvSpPr>
          <p:cNvPr id="218" name="Content Placeholder 2"/>
          <p:cNvSpPr txBox="1"/>
          <p:nvPr/>
        </p:nvSpPr>
        <p:spPr>
          <a:xfrm>
            <a:off x="4613097" y="1052424"/>
            <a:ext cx="4294598" cy="5555410"/>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a:lnSpc>
                <a:spcPct val="64000"/>
              </a:lnSpc>
              <a:spcBef>
                <a:spcPts val="1000"/>
              </a:spcBef>
              <a:defRPr sz="1700" b="1">
                <a:solidFill>
                  <a:srgbClr val="404040"/>
                </a:solidFill>
              </a:defRPr>
            </a:pPr>
            <a:r>
              <a:rPr dirty="0"/>
              <a:t>FIVE FUNCTIONS OF OUR OFFICE </a:t>
            </a:r>
          </a:p>
          <a:p>
            <a:pPr>
              <a:lnSpc>
                <a:spcPct val="64000"/>
              </a:lnSpc>
              <a:spcBef>
                <a:spcPts val="1000"/>
              </a:spcBef>
              <a:defRPr sz="1700" b="1">
                <a:solidFill>
                  <a:srgbClr val="404040"/>
                </a:solidFill>
              </a:defRPr>
            </a:pPr>
            <a:endParaRPr dirty="0"/>
          </a:p>
          <a:p>
            <a:pPr marL="285750" indent="-285750">
              <a:lnSpc>
                <a:spcPct val="64000"/>
              </a:lnSpc>
              <a:spcBef>
                <a:spcPts val="1000"/>
              </a:spcBef>
              <a:buFont typeface="Arial" panose="020B0604020202020204" pitchFamily="34" charset="0"/>
              <a:buChar char="•"/>
              <a:defRPr sz="1700" b="1">
                <a:solidFill>
                  <a:srgbClr val="404040"/>
                </a:solidFill>
              </a:defRPr>
            </a:pPr>
            <a:r>
              <a:rPr dirty="0"/>
              <a:t>SUPPORT</a:t>
            </a:r>
            <a:r>
              <a:rPr b="0" dirty="0"/>
              <a:t> children and young people to find out about children’s rights</a:t>
            </a:r>
          </a:p>
          <a:p>
            <a:pPr marL="228600" indent="-228600">
              <a:lnSpc>
                <a:spcPct val="64000"/>
              </a:lnSpc>
              <a:spcBef>
                <a:spcPts val="1000"/>
              </a:spcBef>
              <a:buSzPct val="100000"/>
              <a:buChar char="•"/>
              <a:defRPr sz="1700">
                <a:solidFill>
                  <a:srgbClr val="404040"/>
                </a:solidFill>
              </a:defRPr>
            </a:pPr>
            <a:endParaRPr b="0" dirty="0"/>
          </a:p>
          <a:p>
            <a:pPr marL="285750" indent="-285750">
              <a:lnSpc>
                <a:spcPct val="64000"/>
              </a:lnSpc>
              <a:spcBef>
                <a:spcPts val="1000"/>
              </a:spcBef>
              <a:buSzPct val="100000"/>
              <a:buFont typeface="Arial"/>
              <a:buChar char="•"/>
              <a:defRPr sz="1700" b="1">
                <a:solidFill>
                  <a:srgbClr val="404040"/>
                </a:solidFill>
              </a:defRPr>
            </a:pPr>
            <a:r>
              <a:rPr dirty="0"/>
              <a:t>LISTEN TO</a:t>
            </a:r>
            <a:r>
              <a:rPr b="0" dirty="0"/>
              <a:t> children and young people to find out what is important to them</a:t>
            </a:r>
          </a:p>
          <a:p>
            <a:pPr marL="228600" indent="-228600">
              <a:lnSpc>
                <a:spcPct val="64000"/>
              </a:lnSpc>
              <a:spcBef>
                <a:spcPts val="1000"/>
              </a:spcBef>
              <a:buSzPct val="100000"/>
              <a:buChar char="•"/>
              <a:defRPr sz="1700">
                <a:solidFill>
                  <a:srgbClr val="404040"/>
                </a:solidFill>
              </a:defRPr>
            </a:pPr>
            <a:endParaRPr b="0" dirty="0"/>
          </a:p>
          <a:p>
            <a:pPr marL="285750" indent="-285750">
              <a:lnSpc>
                <a:spcPct val="64000"/>
              </a:lnSpc>
              <a:spcBef>
                <a:spcPts val="1000"/>
              </a:spcBef>
              <a:buSzPct val="100000"/>
              <a:buFont typeface="Arial"/>
              <a:buChar char="•"/>
              <a:defRPr sz="1700" b="1">
                <a:solidFill>
                  <a:srgbClr val="404040"/>
                </a:solidFill>
              </a:defRPr>
            </a:pPr>
            <a:r>
              <a:rPr dirty="0"/>
              <a:t>ADVISE</a:t>
            </a:r>
            <a:r>
              <a:rPr b="0" dirty="0"/>
              <a:t> children, young people and those who care for them if  they feel that they have nowhere else to go with their problems</a:t>
            </a:r>
          </a:p>
          <a:p>
            <a:pPr marL="228600" indent="-228600">
              <a:lnSpc>
                <a:spcPct val="64000"/>
              </a:lnSpc>
              <a:spcBef>
                <a:spcPts val="1000"/>
              </a:spcBef>
              <a:buSzPct val="100000"/>
              <a:buChar char="•"/>
              <a:defRPr sz="1700">
                <a:solidFill>
                  <a:srgbClr val="404040"/>
                </a:solidFill>
              </a:defRPr>
            </a:pPr>
            <a:endParaRPr b="0" dirty="0"/>
          </a:p>
          <a:p>
            <a:pPr marL="285750" indent="-285750">
              <a:lnSpc>
                <a:spcPct val="64000"/>
              </a:lnSpc>
              <a:spcBef>
                <a:spcPts val="1000"/>
              </a:spcBef>
              <a:buSzPct val="100000"/>
              <a:buFont typeface="Arial"/>
              <a:buChar char="•"/>
              <a:defRPr sz="1700" b="1">
                <a:solidFill>
                  <a:srgbClr val="404040"/>
                </a:solidFill>
              </a:defRPr>
            </a:pPr>
            <a:r>
              <a:rPr dirty="0"/>
              <a:t>INFLUENCE</a:t>
            </a:r>
            <a:r>
              <a:rPr b="0" dirty="0"/>
              <a:t> government and other organisations who say that they are going to make a difference to children’s lives, making sure that they keep their promises to children and young people</a:t>
            </a:r>
          </a:p>
          <a:p>
            <a:pPr marL="228600" indent="-228600">
              <a:lnSpc>
                <a:spcPct val="64000"/>
              </a:lnSpc>
              <a:spcBef>
                <a:spcPts val="1000"/>
              </a:spcBef>
              <a:buSzPct val="100000"/>
              <a:buChar char="•"/>
              <a:defRPr sz="1700">
                <a:solidFill>
                  <a:srgbClr val="404040"/>
                </a:solidFill>
              </a:defRPr>
            </a:pPr>
            <a:endParaRPr b="0" dirty="0"/>
          </a:p>
          <a:p>
            <a:pPr marL="285750" indent="-285750">
              <a:lnSpc>
                <a:spcPct val="64000"/>
              </a:lnSpc>
              <a:spcBef>
                <a:spcPts val="1000"/>
              </a:spcBef>
              <a:buSzPct val="100000"/>
              <a:buFont typeface="Arial"/>
              <a:buChar char="•"/>
              <a:defRPr sz="1700" b="1">
                <a:solidFill>
                  <a:srgbClr val="404040"/>
                </a:solidFill>
              </a:defRPr>
            </a:pPr>
            <a:r>
              <a:rPr dirty="0"/>
              <a:t>SPEAK UP</a:t>
            </a:r>
            <a:r>
              <a:rPr b="0" dirty="0"/>
              <a:t> for children and  young people nationally on important issues – being the children's champion in Wales</a:t>
            </a:r>
          </a:p>
        </p:txBody>
      </p:sp>
      <p:sp>
        <p:nvSpPr>
          <p:cNvPr id="4" name="Rectangle 3"/>
          <p:cNvSpPr/>
          <p:nvPr/>
        </p:nvSpPr>
        <p:spPr>
          <a:xfrm>
            <a:off x="419120" y="1081470"/>
            <a:ext cx="3575718" cy="275460"/>
          </a:xfrm>
          <a:prstGeom prst="rect">
            <a:avLst/>
          </a:prstGeom>
        </p:spPr>
        <p:txBody>
          <a:bodyPr wrap="none">
            <a:spAutoFit/>
          </a:bodyPr>
          <a:lstStyle/>
          <a:p>
            <a:pPr>
              <a:lnSpc>
                <a:spcPct val="64000"/>
              </a:lnSpc>
              <a:spcBef>
                <a:spcPts val="1000"/>
              </a:spcBef>
              <a:defRPr sz="1700" b="1">
                <a:solidFill>
                  <a:srgbClr val="404040"/>
                </a:solidFill>
              </a:defRPr>
            </a:pPr>
            <a:r>
              <a:rPr lang="en-US" dirty="0">
                <a:solidFill>
                  <a:srgbClr val="DE0057"/>
                </a:solidFill>
              </a:rPr>
              <a:t>PUM SWYDDOGAETH EIN SWYDDFA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0670" y="1564395"/>
            <a:ext cx="280930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a:ln>
                  <a:noFill/>
                </a:ln>
                <a:solidFill>
                  <a:srgbClr val="DE0057"/>
                </a:solidFill>
                <a:effectLst/>
                <a:uFillTx/>
                <a:latin typeface="+mj-lt"/>
                <a:ea typeface="+mj-ea"/>
                <a:cs typeface="+mj-cs"/>
                <a:sym typeface="Calibri"/>
              </a:rPr>
              <a:t>Fideo</a:t>
            </a:r>
            <a:r>
              <a:rPr kumimoji="0" lang="en-GB" sz="2400" b="1" i="0" u="none" strike="noStrike" cap="none" spc="0" normalizeH="0" baseline="0" dirty="0">
                <a:ln>
                  <a:noFill/>
                </a:ln>
                <a:solidFill>
                  <a:srgbClr val="DE0057"/>
                </a:solidFill>
                <a:effectLst/>
                <a:uFillTx/>
                <a:latin typeface="+mj-lt"/>
                <a:ea typeface="+mj-ea"/>
                <a:cs typeface="+mj-cs"/>
                <a:sym typeface="Calibri"/>
              </a:rPr>
              <a:t> - </a:t>
            </a:r>
            <a:r>
              <a:rPr kumimoji="0" lang="en-GB" sz="2400" b="1" i="0" u="none" strike="noStrike" cap="none" spc="0" normalizeH="0" baseline="0" dirty="0" err="1">
                <a:ln>
                  <a:noFill/>
                </a:ln>
                <a:solidFill>
                  <a:srgbClr val="DE0057"/>
                </a:solidFill>
                <a:effectLst/>
                <a:uFillTx/>
                <a:latin typeface="+mj-lt"/>
                <a:ea typeface="+mj-ea"/>
                <a:cs typeface="+mj-cs"/>
                <a:sym typeface="Calibri"/>
              </a:rPr>
              <a:t>Gwasanaeth</a:t>
            </a:r>
            <a:r>
              <a:rPr kumimoji="0" lang="en-GB" sz="2400" b="1" i="0" u="none" strike="noStrike" cap="none" spc="0" normalizeH="0" baseline="0" dirty="0">
                <a:ln>
                  <a:noFill/>
                </a:ln>
                <a:solidFill>
                  <a:srgbClr val="DE0057"/>
                </a:solidFill>
                <a:effectLst/>
                <a:uFillTx/>
                <a:latin typeface="+mj-lt"/>
                <a:ea typeface="+mj-ea"/>
                <a:cs typeface="+mj-cs"/>
                <a:sym typeface="Calibri"/>
              </a:rPr>
              <a:t> </a:t>
            </a:r>
            <a:r>
              <a:rPr kumimoji="0" lang="en-GB" sz="2400" b="1" i="0" u="none" strike="noStrike" cap="none" spc="0" normalizeH="0" baseline="0" dirty="0" err="1">
                <a:ln>
                  <a:noFill/>
                </a:ln>
                <a:solidFill>
                  <a:srgbClr val="DE0057"/>
                </a:solidFill>
                <a:effectLst/>
                <a:uFillTx/>
                <a:latin typeface="+mj-lt"/>
                <a:ea typeface="+mj-ea"/>
                <a:cs typeface="+mj-cs"/>
                <a:sym typeface="Calibri"/>
              </a:rPr>
              <a:t>Ymchwiliadau</a:t>
            </a:r>
            <a:r>
              <a:rPr kumimoji="0" lang="en-GB" sz="2400" b="1" i="0" u="none" strike="noStrike" cap="none" spc="0" normalizeH="0" dirty="0">
                <a:ln>
                  <a:noFill/>
                </a:ln>
                <a:solidFill>
                  <a:srgbClr val="DE0057"/>
                </a:solidFill>
                <a:effectLst/>
                <a:uFillTx/>
                <a:latin typeface="+mj-lt"/>
                <a:ea typeface="+mj-ea"/>
                <a:cs typeface="+mj-cs"/>
                <a:sym typeface="Calibri"/>
              </a:rPr>
              <a:t> a </a:t>
            </a:r>
            <a:r>
              <a:rPr kumimoji="0" lang="en-GB" sz="2400" b="1" i="0" u="none" strike="noStrike" cap="none" spc="0" normalizeH="0" dirty="0" err="1">
                <a:ln>
                  <a:noFill/>
                </a:ln>
                <a:solidFill>
                  <a:srgbClr val="DE0057"/>
                </a:solidFill>
                <a:effectLst/>
                <a:uFillTx/>
                <a:latin typeface="+mj-lt"/>
                <a:ea typeface="+mj-ea"/>
                <a:cs typeface="+mj-cs"/>
                <a:sym typeface="Calibri"/>
              </a:rPr>
              <a:t>Chyngor</a:t>
            </a:r>
            <a:endParaRPr kumimoji="0" lang="en-GB" sz="2400" b="1" i="0" u="none" strike="noStrike" cap="none" spc="0" normalizeH="0" baseline="0" dirty="0">
              <a:ln>
                <a:noFill/>
              </a:ln>
              <a:solidFill>
                <a:srgbClr val="DE0057"/>
              </a:solidFill>
              <a:effectLst/>
              <a:uFillTx/>
              <a:latin typeface="+mj-lt"/>
              <a:ea typeface="+mj-ea"/>
              <a:cs typeface="+mj-cs"/>
              <a:sym typeface="Calibri"/>
            </a:endParaRPr>
          </a:p>
        </p:txBody>
      </p:sp>
      <p:sp>
        <p:nvSpPr>
          <p:cNvPr id="4" name="Rectangle 3"/>
          <p:cNvSpPr/>
          <p:nvPr/>
        </p:nvSpPr>
        <p:spPr>
          <a:xfrm>
            <a:off x="5051767" y="1564395"/>
            <a:ext cx="3024960" cy="830997"/>
          </a:xfrm>
          <a:prstGeom prst="rect">
            <a:avLst/>
          </a:prstGeom>
        </p:spPr>
        <p:txBody>
          <a:bodyPr wrap="square">
            <a:spAutoFit/>
          </a:bodyPr>
          <a:lstStyle/>
          <a:p>
            <a:pPr algn="ctr"/>
            <a:r>
              <a:rPr lang="en-GB" sz="2400" b="1" dirty="0">
                <a:solidFill>
                  <a:schemeClr val="tx2">
                    <a:lumMod val="50000"/>
                  </a:schemeClr>
                </a:solidFill>
              </a:rPr>
              <a:t>Video – Investigations and Advice service</a:t>
            </a:r>
          </a:p>
        </p:txBody>
      </p:sp>
      <p:pic>
        <p:nvPicPr>
          <p:cNvPr id="7" name="Picture 6">
            <a:hlinkClick r:id="rId3"/>
          </p:cNvPr>
          <p:cNvPicPr>
            <a:picLocks noChangeAspect="1"/>
          </p:cNvPicPr>
          <p:nvPr/>
        </p:nvPicPr>
        <p:blipFill>
          <a:blip r:embed="rId4"/>
          <a:stretch>
            <a:fillRect/>
          </a:stretch>
        </p:blipFill>
        <p:spPr>
          <a:xfrm>
            <a:off x="4675031" y="3170576"/>
            <a:ext cx="3754862" cy="2077541"/>
          </a:xfrm>
          <a:prstGeom prst="rect">
            <a:avLst/>
          </a:prstGeom>
        </p:spPr>
      </p:pic>
      <p:pic>
        <p:nvPicPr>
          <p:cNvPr id="8" name="Picture 7">
            <a:hlinkClick r:id="rId5"/>
          </p:cNvPr>
          <p:cNvPicPr>
            <a:picLocks noChangeAspect="1"/>
          </p:cNvPicPr>
          <p:nvPr/>
        </p:nvPicPr>
        <p:blipFill>
          <a:blip r:embed="rId4"/>
          <a:stretch>
            <a:fillRect/>
          </a:stretch>
        </p:blipFill>
        <p:spPr>
          <a:xfrm>
            <a:off x="353946" y="3056811"/>
            <a:ext cx="3960476" cy="2191306"/>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lvl1pPr marL="228600" indent="-228600">
              <a:lnSpc>
                <a:spcPct val="90000"/>
              </a:lnSpc>
              <a:spcBef>
                <a:spcPts val="1000"/>
              </a:spcBef>
              <a:buSzPct val="100000"/>
              <a:buFont typeface="Arial"/>
              <a:buChar char="•"/>
              <a:defRPr sz="2800"/>
            </a:lvl1pPr>
          </a:lstStyle>
          <a:p>
            <a:endParaRPr dirty="0"/>
          </a:p>
        </p:txBody>
      </p:sp>
      <p:pic>
        <p:nvPicPr>
          <p:cNvPr id="2" name="Picture 1">
            <a:hlinkClick r:id="rId3"/>
          </p:cNvPr>
          <p:cNvPicPr>
            <a:picLocks noChangeAspect="1"/>
          </p:cNvPicPr>
          <p:nvPr/>
        </p:nvPicPr>
        <p:blipFill>
          <a:blip r:embed="rId4"/>
          <a:stretch>
            <a:fillRect/>
          </a:stretch>
        </p:blipFill>
        <p:spPr>
          <a:xfrm>
            <a:off x="353712" y="3126554"/>
            <a:ext cx="4036460" cy="2234016"/>
          </a:xfrm>
          <a:prstGeom prst="rect">
            <a:avLst/>
          </a:prstGeom>
        </p:spPr>
      </p:pic>
      <p:pic>
        <p:nvPicPr>
          <p:cNvPr id="3" name="Picture 2">
            <a:hlinkClick r:id="rId5"/>
          </p:cNvPr>
          <p:cNvPicPr>
            <a:picLocks noChangeAspect="1"/>
          </p:cNvPicPr>
          <p:nvPr/>
        </p:nvPicPr>
        <p:blipFill>
          <a:blip r:embed="rId4"/>
          <a:stretch>
            <a:fillRect/>
          </a:stretch>
        </p:blipFill>
        <p:spPr>
          <a:xfrm>
            <a:off x="4850517" y="3126554"/>
            <a:ext cx="4057178" cy="2245482"/>
          </a:xfrm>
          <a:prstGeom prst="rect">
            <a:avLst/>
          </a:prstGeom>
        </p:spPr>
      </p:pic>
      <p:sp>
        <p:nvSpPr>
          <p:cNvPr id="4" name="TextBox 3"/>
          <p:cNvSpPr txBox="1"/>
          <p:nvPr/>
        </p:nvSpPr>
        <p:spPr>
          <a:xfrm>
            <a:off x="825522" y="1431842"/>
            <a:ext cx="3382178"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err="1">
                <a:ln>
                  <a:noFill/>
                </a:ln>
                <a:solidFill>
                  <a:srgbClr val="DE0057"/>
                </a:solidFill>
                <a:effectLst/>
                <a:uFillTx/>
                <a:sym typeface="Calibri"/>
              </a:rPr>
              <a:t>Fideo</a:t>
            </a:r>
            <a:r>
              <a:rPr kumimoji="0" lang="en-GB" sz="2400" b="1" i="0" u="none" strike="noStrike" cap="none" spc="0" normalizeH="0" baseline="0" dirty="0">
                <a:ln>
                  <a:noFill/>
                </a:ln>
                <a:solidFill>
                  <a:srgbClr val="DE0057"/>
                </a:solidFill>
                <a:effectLst/>
                <a:uFillTx/>
                <a:sym typeface="Calibri"/>
              </a:rPr>
              <a:t> - </a:t>
            </a:r>
            <a:r>
              <a:rPr kumimoji="0" lang="en-GB" sz="2400" b="1" i="0" u="none" strike="noStrike" cap="none" spc="0" normalizeH="0" baseline="0" dirty="0" err="1">
                <a:ln>
                  <a:noFill/>
                </a:ln>
                <a:solidFill>
                  <a:srgbClr val="DE0057"/>
                </a:solidFill>
                <a:effectLst/>
                <a:uFillTx/>
                <a:sym typeface="Calibri"/>
              </a:rPr>
              <a:t>Sut</a:t>
            </a:r>
            <a:r>
              <a:rPr kumimoji="0" lang="en-GB" sz="2400" b="1" i="0" u="none" strike="noStrike" cap="none" spc="0" normalizeH="0" baseline="0" dirty="0">
                <a:ln>
                  <a:noFill/>
                </a:ln>
                <a:solidFill>
                  <a:srgbClr val="DE0057"/>
                </a:solidFill>
                <a:effectLst/>
                <a:uFillTx/>
                <a:sym typeface="Calibri"/>
              </a:rPr>
              <a:t> </a:t>
            </a:r>
            <a:r>
              <a:rPr lang="en-GB" sz="2400" b="1" dirty="0" err="1">
                <a:solidFill>
                  <a:srgbClr val="DE0057"/>
                </a:solidFill>
              </a:rPr>
              <a:t>mae’r</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Comisiynydd</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yn</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dewis</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ei</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gwaith</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Recordiwyd</a:t>
            </a:r>
            <a:r>
              <a:rPr kumimoji="0" lang="en-GB" sz="2400" b="1" i="0" u="none" strike="noStrike" cap="none" spc="0" normalizeH="0" baseline="0" dirty="0">
                <a:ln>
                  <a:noFill/>
                </a:ln>
                <a:solidFill>
                  <a:srgbClr val="DE0057"/>
                </a:solidFill>
                <a:effectLst/>
                <a:uFillTx/>
                <a:sym typeface="Calibri"/>
              </a:rPr>
              <a:t> </a:t>
            </a:r>
            <a:r>
              <a:rPr kumimoji="0" lang="en-GB" sz="2400" b="1" i="0" u="none" strike="noStrike" cap="none" spc="0" normalizeH="0" baseline="0" dirty="0" err="1">
                <a:ln>
                  <a:noFill/>
                </a:ln>
                <a:solidFill>
                  <a:srgbClr val="DE0057"/>
                </a:solidFill>
                <a:effectLst/>
                <a:uFillTx/>
                <a:sym typeface="Calibri"/>
              </a:rPr>
              <a:t>yn</a:t>
            </a:r>
            <a:r>
              <a:rPr kumimoji="0" lang="en-GB" sz="2400" b="1" i="0" u="none" strike="noStrike" cap="none" spc="0" normalizeH="0" baseline="0" dirty="0">
                <a:ln>
                  <a:noFill/>
                </a:ln>
                <a:solidFill>
                  <a:srgbClr val="DE0057"/>
                </a:solidFill>
                <a:effectLst/>
                <a:uFillTx/>
                <a:sym typeface="Calibri"/>
              </a:rPr>
              <a:t> 2018)</a:t>
            </a:r>
          </a:p>
        </p:txBody>
      </p:sp>
      <p:sp>
        <p:nvSpPr>
          <p:cNvPr id="5" name="Rectangle 4"/>
          <p:cNvSpPr/>
          <p:nvPr/>
        </p:nvSpPr>
        <p:spPr>
          <a:xfrm>
            <a:off x="5018493" y="1569469"/>
            <a:ext cx="3483805" cy="1200329"/>
          </a:xfrm>
          <a:prstGeom prst="rect">
            <a:avLst/>
          </a:prstGeom>
        </p:spPr>
        <p:txBody>
          <a:bodyPr wrap="square">
            <a:spAutoFit/>
          </a:bodyPr>
          <a:lstStyle/>
          <a:p>
            <a:pPr algn="ctr"/>
            <a:r>
              <a:rPr lang="en-GB" sz="2400" b="1" dirty="0">
                <a:solidFill>
                  <a:schemeClr val="tx2">
                    <a:lumMod val="50000"/>
                  </a:schemeClr>
                </a:solidFill>
              </a:rPr>
              <a:t>Video – How does the Commissioner set her work? (Recorded in 2018)</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ntent Placeholder 1"/>
          <p:cNvSpPr txBox="1">
            <a:spLocks noGrp="1"/>
          </p:cNvSpPr>
          <p:nvPr>
            <p:ph type="body" sz="half" idx="1"/>
          </p:nvPr>
        </p:nvSpPr>
        <p:spPr>
          <a:xfrm>
            <a:off x="200197" y="1331366"/>
            <a:ext cx="4192646" cy="4845598"/>
          </a:xfrm>
          <a:prstGeom prst="rect">
            <a:avLst/>
          </a:prstGeom>
        </p:spPr>
        <p:txBody>
          <a:bodyPr>
            <a:normAutofit fontScale="92500"/>
          </a:bodyPr>
          <a:lstStyle/>
          <a:p>
            <a:pPr marL="0" indent="0">
              <a:buNone/>
            </a:pPr>
            <a:r>
              <a:rPr lang="cy-GB" dirty="0">
                <a:solidFill>
                  <a:srgbClr val="DE0057"/>
                </a:solidFill>
              </a:rPr>
              <a:t>DIWEDD SESIWN 1</a:t>
            </a:r>
          </a:p>
          <a:p>
            <a:pPr marL="0" indent="0">
              <a:buNone/>
            </a:pPr>
            <a:endParaRPr lang="cy-GB" dirty="0">
              <a:solidFill>
                <a:srgbClr val="DE0057"/>
              </a:solidFill>
            </a:endParaRPr>
          </a:p>
          <a:p>
            <a:pPr>
              <a:buNone/>
            </a:pPr>
            <a:r>
              <a:rPr lang="cy-GB" dirty="0">
                <a:solidFill>
                  <a:srgbClr val="DE0057"/>
                </a:solidFill>
              </a:rPr>
              <a:t>	Erbyn hyn dylai fod gan y cyfranogwyr ddealltwriaeth o’r canlynol:</a:t>
            </a:r>
          </a:p>
          <a:p>
            <a:r>
              <a:rPr lang="cy-GB" dirty="0">
                <a:solidFill>
                  <a:srgbClr val="DE0057"/>
                </a:solidFill>
              </a:rPr>
              <a:t>CCUHP</a:t>
            </a:r>
          </a:p>
          <a:p>
            <a:r>
              <a:rPr lang="cy-GB" dirty="0">
                <a:solidFill>
                  <a:srgbClr val="DE0057"/>
                </a:solidFill>
              </a:rPr>
              <a:t>Rôl CPC</a:t>
            </a:r>
          </a:p>
          <a:p>
            <a:pPr marL="0" indent="0">
              <a:buNone/>
            </a:pPr>
            <a:endParaRPr lang="cy-GB" dirty="0">
              <a:solidFill>
                <a:srgbClr val="DE0057"/>
              </a:solidFill>
            </a:endParaRPr>
          </a:p>
          <a:p>
            <a:pPr>
              <a:buNone/>
            </a:pPr>
            <a:r>
              <a:rPr lang="cy-GB" dirty="0">
                <a:solidFill>
                  <a:srgbClr val="DE0057"/>
                </a:solidFill>
              </a:rPr>
              <a:t>	Yn y sesiwn nesaf byddwn ni’n edrych ar hawliau ar waith.</a:t>
            </a:r>
          </a:p>
        </p:txBody>
      </p:sp>
      <p:sp>
        <p:nvSpPr>
          <p:cNvPr id="233"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defTabSz="877823">
              <a:lnSpc>
                <a:spcPct val="90000"/>
              </a:lnSpc>
              <a:spcBef>
                <a:spcPts val="900"/>
              </a:spcBef>
              <a:buSzPct val="100000"/>
              <a:defRPr sz="2688"/>
            </a:pPr>
            <a:r>
              <a:rPr dirty="0">
                <a:solidFill>
                  <a:schemeClr val="tx2">
                    <a:lumMod val="50000"/>
                  </a:schemeClr>
                </a:solidFill>
              </a:rPr>
              <a:t>END OF SESSION 1</a:t>
            </a:r>
          </a:p>
          <a:p>
            <a:pPr marL="219455" indent="-219455" defTabSz="877823">
              <a:lnSpc>
                <a:spcPct val="90000"/>
              </a:lnSpc>
              <a:spcBef>
                <a:spcPts val="900"/>
              </a:spcBef>
              <a:buSzPct val="100000"/>
              <a:buFont typeface="Arial"/>
              <a:buChar char="•"/>
              <a:defRPr sz="2688"/>
            </a:pPr>
            <a:endParaRPr dirty="0">
              <a:solidFill>
                <a:schemeClr val="tx2">
                  <a:lumMod val="50000"/>
                </a:schemeClr>
              </a:solidFill>
            </a:endParaRPr>
          </a:p>
          <a:p>
            <a:pPr defTabSz="877823">
              <a:lnSpc>
                <a:spcPct val="90000"/>
              </a:lnSpc>
              <a:spcBef>
                <a:spcPts val="900"/>
              </a:spcBef>
              <a:defRPr sz="2688"/>
            </a:pPr>
            <a:r>
              <a:rPr dirty="0">
                <a:solidFill>
                  <a:schemeClr val="tx2">
                    <a:lumMod val="50000"/>
                  </a:schemeClr>
                </a:solidFill>
              </a:rPr>
              <a:t>Participants should now have an understanding of</a:t>
            </a:r>
            <a:r>
              <a:rPr lang="en-GB" dirty="0">
                <a:solidFill>
                  <a:schemeClr val="tx2">
                    <a:lumMod val="50000"/>
                  </a:schemeClr>
                </a:solidFill>
              </a:rPr>
              <a:t>:</a:t>
            </a:r>
            <a:endParaRPr dirty="0">
              <a:solidFill>
                <a:schemeClr val="tx2">
                  <a:lumMod val="50000"/>
                </a:schemeClr>
              </a:solidFill>
            </a:endParaRPr>
          </a:p>
          <a:p>
            <a:pPr marL="457200" indent="-457200" defTabSz="877823">
              <a:lnSpc>
                <a:spcPct val="90000"/>
              </a:lnSpc>
              <a:spcBef>
                <a:spcPts val="900"/>
              </a:spcBef>
              <a:buFont typeface="Arial" panose="020B0604020202020204" pitchFamily="34" charset="0"/>
              <a:buChar char="•"/>
              <a:defRPr sz="2688"/>
            </a:pPr>
            <a:r>
              <a:rPr dirty="0">
                <a:solidFill>
                  <a:schemeClr val="tx2">
                    <a:lumMod val="50000"/>
                  </a:schemeClr>
                </a:solidFill>
              </a:rPr>
              <a:t>UNCRC</a:t>
            </a:r>
          </a:p>
          <a:p>
            <a:pPr marL="457200" indent="-457200" defTabSz="877823">
              <a:lnSpc>
                <a:spcPct val="90000"/>
              </a:lnSpc>
              <a:spcBef>
                <a:spcPts val="900"/>
              </a:spcBef>
              <a:buFont typeface="Arial" panose="020B0604020202020204" pitchFamily="34" charset="0"/>
              <a:buChar char="•"/>
              <a:defRPr sz="2688"/>
            </a:pPr>
            <a:r>
              <a:rPr dirty="0">
                <a:solidFill>
                  <a:schemeClr val="tx2">
                    <a:lumMod val="50000"/>
                  </a:schemeClr>
                </a:solidFill>
              </a:rPr>
              <a:t>Role of </a:t>
            </a:r>
            <a:r>
              <a:rPr dirty="0" err="1">
                <a:solidFill>
                  <a:schemeClr val="tx2">
                    <a:lumMod val="50000"/>
                  </a:schemeClr>
                </a:solidFill>
              </a:rPr>
              <a:t>CCfW</a:t>
            </a:r>
            <a:endParaRPr dirty="0">
              <a:solidFill>
                <a:schemeClr val="tx2">
                  <a:lumMod val="50000"/>
                </a:schemeClr>
              </a:solidFill>
            </a:endParaRPr>
          </a:p>
          <a:p>
            <a:pPr defTabSz="877823">
              <a:lnSpc>
                <a:spcPct val="90000"/>
              </a:lnSpc>
              <a:spcBef>
                <a:spcPts val="900"/>
              </a:spcBef>
              <a:defRPr sz="2688"/>
            </a:pPr>
            <a:endParaRPr dirty="0">
              <a:solidFill>
                <a:schemeClr val="tx2">
                  <a:lumMod val="50000"/>
                </a:schemeClr>
              </a:solidFill>
            </a:endParaRPr>
          </a:p>
          <a:p>
            <a:pPr defTabSz="877823">
              <a:lnSpc>
                <a:spcPct val="90000"/>
              </a:lnSpc>
              <a:spcBef>
                <a:spcPts val="900"/>
              </a:spcBef>
              <a:defRPr sz="2688"/>
            </a:pPr>
            <a:r>
              <a:rPr dirty="0">
                <a:solidFill>
                  <a:schemeClr val="tx2">
                    <a:lumMod val="50000"/>
                  </a:schemeClr>
                </a:solidFill>
              </a:rPr>
              <a:t>In the next session we will explore </a:t>
            </a:r>
            <a:r>
              <a:rPr lang="en-GB" dirty="0">
                <a:solidFill>
                  <a:schemeClr val="tx2">
                    <a:lumMod val="50000"/>
                  </a:schemeClr>
                </a:solidFill>
              </a:rPr>
              <a:t>rights in practice.</a:t>
            </a:r>
            <a:endParaRPr dirty="0">
              <a:solidFill>
                <a:schemeClr val="tx2">
                  <a:lumMod val="50000"/>
                </a:schemeClr>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ontent Placeholder 1"/>
          <p:cNvSpPr txBox="1">
            <a:spLocks noGrp="1"/>
          </p:cNvSpPr>
          <p:nvPr>
            <p:ph type="body" sz="half" idx="1"/>
          </p:nvPr>
        </p:nvSpPr>
        <p:spPr>
          <a:xfrm>
            <a:off x="167147" y="1606787"/>
            <a:ext cx="4192646" cy="4845598"/>
          </a:xfrm>
          <a:prstGeom prst="rect">
            <a:avLst/>
          </a:prstGeom>
        </p:spPr>
        <p:txBody>
          <a:bodyPr/>
          <a:lstStyle/>
          <a:p>
            <a:pPr marL="0" indent="0" algn="ctr">
              <a:buSzTx/>
              <a:buNone/>
              <a:defRPr b="1"/>
            </a:pPr>
            <a:endParaRPr dirty="0"/>
          </a:p>
          <a:p>
            <a:pPr marL="0" indent="0" algn="ctr">
              <a:buSzTx/>
              <a:buNone/>
              <a:defRPr b="1"/>
            </a:pPr>
            <a:endParaRPr dirty="0"/>
          </a:p>
          <a:p>
            <a:pPr marL="0" indent="0" algn="ctr">
              <a:buSzTx/>
              <a:buNone/>
              <a:defRPr b="1"/>
            </a:pPr>
            <a:endParaRPr dirty="0"/>
          </a:p>
          <a:p>
            <a:pPr marL="0" indent="0" algn="ctr">
              <a:buSzTx/>
              <a:buNone/>
              <a:defRPr sz="2400" b="1">
                <a:solidFill>
                  <a:srgbClr val="DE0058"/>
                </a:solidFill>
              </a:defRPr>
            </a:pPr>
            <a:r>
              <a:rPr dirty="0"/>
              <a:t>HAWLIAU DYNOL </a:t>
            </a:r>
            <a:endParaRPr lang="cy-GB" dirty="0"/>
          </a:p>
          <a:p>
            <a:pPr marL="0" indent="0" algn="ctr">
              <a:buSzTx/>
              <a:buNone/>
              <a:defRPr sz="2400" b="1">
                <a:solidFill>
                  <a:srgbClr val="DE0058"/>
                </a:solidFill>
              </a:defRPr>
            </a:pPr>
            <a:r>
              <a:rPr dirty="0"/>
              <a:t>A HAWLIAU PLANT</a:t>
            </a:r>
          </a:p>
        </p:txBody>
      </p:sp>
      <p:sp>
        <p:nvSpPr>
          <p:cNvPr id="127" name="Content Placeholder 2"/>
          <p:cNvSpPr txBox="1"/>
          <p:nvPr/>
        </p:nvSpPr>
        <p:spPr>
          <a:xfrm>
            <a:off x="4359793" y="1320349"/>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algn="ctr">
              <a:lnSpc>
                <a:spcPct val="80000"/>
              </a:lnSpc>
              <a:spcBef>
                <a:spcPts val="1000"/>
              </a:spcBef>
              <a:defRPr sz="2800" b="1"/>
            </a:pPr>
            <a:endParaRPr dirty="0">
              <a:solidFill>
                <a:schemeClr val="tx2">
                  <a:lumMod val="50000"/>
                </a:schemeClr>
              </a:solidFill>
            </a:endParaRPr>
          </a:p>
          <a:p>
            <a:pPr algn="ctr">
              <a:lnSpc>
                <a:spcPct val="80000"/>
              </a:lnSpc>
              <a:spcBef>
                <a:spcPts val="1000"/>
              </a:spcBef>
              <a:defRPr sz="2800" b="1"/>
            </a:pPr>
            <a:endParaRPr dirty="0">
              <a:solidFill>
                <a:schemeClr val="tx2">
                  <a:lumMod val="50000"/>
                </a:schemeClr>
              </a:solidFill>
            </a:endParaRPr>
          </a:p>
          <a:p>
            <a:pPr algn="ctr">
              <a:lnSpc>
                <a:spcPct val="80000"/>
              </a:lnSpc>
              <a:spcBef>
                <a:spcPts val="1000"/>
              </a:spcBef>
              <a:defRPr sz="2800" b="1"/>
            </a:pPr>
            <a:endParaRPr dirty="0">
              <a:solidFill>
                <a:schemeClr val="tx2">
                  <a:lumMod val="50000"/>
                </a:schemeClr>
              </a:solidFill>
            </a:endParaRPr>
          </a:p>
          <a:p>
            <a:pPr algn="ctr">
              <a:lnSpc>
                <a:spcPct val="80000"/>
              </a:lnSpc>
              <a:spcBef>
                <a:spcPts val="1000"/>
              </a:spcBef>
              <a:defRPr sz="2800" b="1"/>
            </a:pPr>
            <a:endParaRPr dirty="0">
              <a:solidFill>
                <a:schemeClr val="tx2">
                  <a:lumMod val="50000"/>
                </a:schemeClr>
              </a:solidFill>
            </a:endParaRPr>
          </a:p>
          <a:p>
            <a:pPr algn="ctr">
              <a:lnSpc>
                <a:spcPct val="80000"/>
              </a:lnSpc>
              <a:spcBef>
                <a:spcPts val="1000"/>
              </a:spcBef>
              <a:defRPr sz="2400" b="1"/>
            </a:pPr>
            <a:r>
              <a:rPr dirty="0">
                <a:solidFill>
                  <a:schemeClr val="tx2">
                    <a:lumMod val="50000"/>
                  </a:schemeClr>
                </a:solidFill>
              </a:rPr>
              <a:t>HUMAN RIGHTS </a:t>
            </a:r>
            <a:endParaRPr sz="2800" dirty="0">
              <a:solidFill>
                <a:schemeClr val="tx2">
                  <a:lumMod val="50000"/>
                </a:schemeClr>
              </a:solidFill>
            </a:endParaRPr>
          </a:p>
          <a:p>
            <a:pPr algn="ctr">
              <a:lnSpc>
                <a:spcPct val="80000"/>
              </a:lnSpc>
              <a:spcBef>
                <a:spcPts val="1000"/>
              </a:spcBef>
              <a:defRPr sz="2400" b="1"/>
            </a:pPr>
            <a:r>
              <a:rPr dirty="0">
                <a:solidFill>
                  <a:schemeClr val="tx2">
                    <a:lumMod val="50000"/>
                  </a:schemeClr>
                </a:solidFill>
              </a:rPr>
              <a:t>   AND CHILDREN’S RIGHTS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normAutofit fontScale="85000" lnSpcReduction="20000"/>
          </a:bodyPr>
          <a:lstStyle/>
          <a:p>
            <a:pPr>
              <a:lnSpc>
                <a:spcPct val="80000"/>
              </a:lnSpc>
              <a:buClr>
                <a:srgbClr val="FF6600"/>
              </a:buClr>
              <a:buNone/>
            </a:pPr>
            <a:r>
              <a:rPr lang="en-GB" b="1" dirty="0">
                <a:solidFill>
                  <a:srgbClr val="DC0051"/>
                </a:solidFill>
                <a:latin typeface="Calibri" panose="020F0502020204030204" pitchFamily="34" charset="0"/>
              </a:rPr>
              <a:t>Beth </a:t>
            </a:r>
            <a:r>
              <a:rPr lang="en-GB" b="1" dirty="0" err="1">
                <a:solidFill>
                  <a:srgbClr val="DC0051"/>
                </a:solidFill>
                <a:latin typeface="Calibri" panose="020F0502020204030204" pitchFamily="34" charset="0"/>
              </a:rPr>
              <a:t>yw</a:t>
            </a:r>
            <a:r>
              <a:rPr lang="en-GB" b="1" dirty="0">
                <a:solidFill>
                  <a:srgbClr val="DC0051"/>
                </a:solidFill>
                <a:latin typeface="Calibri" panose="020F0502020204030204" pitchFamily="34" charset="0"/>
              </a:rPr>
              <a:t> </a:t>
            </a:r>
            <a:r>
              <a:rPr lang="en-GB" b="1" dirty="0" err="1">
                <a:solidFill>
                  <a:srgbClr val="DC0051"/>
                </a:solidFill>
                <a:latin typeface="Calibri" panose="020F0502020204030204" pitchFamily="34" charset="0"/>
              </a:rPr>
              <a:t>hawl</a:t>
            </a:r>
            <a:r>
              <a:rPr lang="en-GB" b="1" dirty="0">
                <a:solidFill>
                  <a:srgbClr val="DC0051"/>
                </a:solidFill>
                <a:latin typeface="Calibri" panose="020F0502020204030204" pitchFamily="34" charset="0"/>
              </a:rPr>
              <a:t>?</a:t>
            </a:r>
          </a:p>
          <a:p>
            <a:pPr>
              <a:lnSpc>
                <a:spcPct val="80000"/>
              </a:lnSpc>
              <a:buClr>
                <a:srgbClr val="FF6600"/>
              </a:buClr>
              <a:buNone/>
            </a:pPr>
            <a:endParaRPr lang="en-GB" b="1" dirty="0">
              <a:solidFill>
                <a:srgbClr val="DC0051"/>
              </a:solidFill>
              <a:latin typeface="Calibri" panose="020F0502020204030204" pitchFamily="34" charset="0"/>
            </a:endParaRPr>
          </a:p>
          <a:p>
            <a:pPr>
              <a:lnSpc>
                <a:spcPct val="110000"/>
              </a:lnSpc>
              <a:buClr>
                <a:srgbClr val="FF6600"/>
              </a:buClr>
              <a:buNone/>
            </a:pP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Hawliau</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Dynol</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yw’r</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pethau</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sylfaenol</a:t>
            </a:r>
            <a:r>
              <a:rPr lang="en-GB" dirty="0">
                <a:solidFill>
                  <a:srgbClr val="DC0051"/>
                </a:solidFill>
                <a:latin typeface="Calibri" panose="020F0502020204030204" pitchFamily="34" charset="0"/>
              </a:rPr>
              <a:t> y </a:t>
            </a:r>
            <a:r>
              <a:rPr lang="en-GB" dirty="0" err="1">
                <a:solidFill>
                  <a:srgbClr val="DC0051"/>
                </a:solidFill>
                <a:latin typeface="Calibri" panose="020F0502020204030204" pitchFamily="34" charset="0"/>
              </a:rPr>
              <a:t>mae</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arnom</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ni</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eu</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hangen</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i</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oroesi</a:t>
            </a:r>
            <a:r>
              <a:rPr lang="en-GB" dirty="0">
                <a:solidFill>
                  <a:srgbClr val="DC0051"/>
                </a:solidFill>
                <a:latin typeface="Calibri" panose="020F0502020204030204" pitchFamily="34" charset="0"/>
              </a:rPr>
              <a:t> ac </a:t>
            </a:r>
            <a:r>
              <a:rPr lang="en-GB" dirty="0" err="1">
                <a:solidFill>
                  <a:srgbClr val="DC0051"/>
                </a:solidFill>
                <a:latin typeface="Calibri" panose="020F0502020204030204" pitchFamily="34" charset="0"/>
              </a:rPr>
              <a:t>i</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gyflawni</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ein</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potensial</a:t>
            </a:r>
            <a:r>
              <a:rPr lang="en-GB" dirty="0">
                <a:solidFill>
                  <a:srgbClr val="DC0051"/>
                </a:solidFill>
                <a:latin typeface="Calibri" panose="020F0502020204030204" pitchFamily="34" charset="0"/>
              </a:rPr>
              <a:t>. Mae </a:t>
            </a:r>
            <a:r>
              <a:rPr lang="en-GB" dirty="0" err="1">
                <a:solidFill>
                  <a:srgbClr val="DC0051"/>
                </a:solidFill>
                <a:latin typeface="Calibri" panose="020F0502020204030204" pitchFamily="34" charset="0"/>
              </a:rPr>
              <a:t>Hawliau</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Dynol</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yn</a:t>
            </a:r>
            <a:r>
              <a:rPr lang="en-GB" dirty="0">
                <a:solidFill>
                  <a:srgbClr val="DC0051"/>
                </a:solidFill>
                <a:latin typeface="Calibri" panose="020F0502020204030204" pitchFamily="34" charset="0"/>
              </a:rPr>
              <a:t>:</a:t>
            </a:r>
          </a:p>
          <a:p>
            <a:pPr>
              <a:lnSpc>
                <a:spcPct val="80000"/>
              </a:lnSpc>
              <a:buClr>
                <a:srgbClr val="FF6600"/>
              </a:buClr>
              <a:buNone/>
            </a:pPr>
            <a:endParaRPr lang="en-GB" dirty="0">
              <a:solidFill>
                <a:srgbClr val="DC0051"/>
              </a:solidFill>
              <a:latin typeface="Calibri" panose="020F0502020204030204" pitchFamily="34" charset="0"/>
            </a:endParaRPr>
          </a:p>
          <a:p>
            <a:pPr>
              <a:lnSpc>
                <a:spcPct val="80000"/>
              </a:lnSpc>
              <a:buClr>
                <a:srgbClr val="FF6600"/>
              </a:buClr>
              <a:buNone/>
            </a:pPr>
            <a:r>
              <a:rPr lang="en-GB" b="1" u="sng" dirty="0" err="1">
                <a:solidFill>
                  <a:srgbClr val="DC0051"/>
                </a:solidFill>
                <a:latin typeface="Calibri" panose="020F0502020204030204" pitchFamily="34" charset="0"/>
              </a:rPr>
              <a:t>Gynhenid</a:t>
            </a:r>
            <a:endParaRPr lang="en-GB" b="1" u="sng" dirty="0">
              <a:solidFill>
                <a:srgbClr val="DC0051"/>
              </a:solidFill>
              <a:latin typeface="Calibri" panose="020F0502020204030204" pitchFamily="34" charset="0"/>
            </a:endParaRPr>
          </a:p>
          <a:p>
            <a:pPr>
              <a:lnSpc>
                <a:spcPct val="120000"/>
              </a:lnSpc>
              <a:buClr>
                <a:srgbClr val="FF6600"/>
              </a:buClr>
              <a:buNone/>
            </a:pPr>
            <a:r>
              <a:rPr lang="en-GB" dirty="0">
                <a:solidFill>
                  <a:srgbClr val="DC0051"/>
                </a:solidFill>
                <a:latin typeface="Calibri" panose="020F0502020204030204" pitchFamily="34" charset="0"/>
              </a:rPr>
              <a:t>	Mae </a:t>
            </a:r>
            <a:r>
              <a:rPr lang="en-GB" dirty="0" err="1">
                <a:solidFill>
                  <a:srgbClr val="DC0051"/>
                </a:solidFill>
                <a:latin typeface="Calibri" panose="020F0502020204030204" pitchFamily="34" charset="0"/>
              </a:rPr>
              <a:t>Hawliau</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Dynol</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yn</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gynhenid</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Maen</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nhw</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gennych</a:t>
            </a:r>
            <a:r>
              <a:rPr lang="en-GB" dirty="0">
                <a:solidFill>
                  <a:srgbClr val="DC0051"/>
                </a:solidFill>
                <a:latin typeface="Calibri" panose="020F0502020204030204" pitchFamily="34" charset="0"/>
              </a:rPr>
              <a:t> chi </a:t>
            </a:r>
            <a:r>
              <a:rPr lang="en-GB" dirty="0" err="1">
                <a:solidFill>
                  <a:srgbClr val="DC0051"/>
                </a:solidFill>
                <a:latin typeface="Calibri" panose="020F0502020204030204" pitchFamily="34" charset="0"/>
              </a:rPr>
              <a:t>oherwydd</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eich</a:t>
            </a:r>
            <a:r>
              <a:rPr lang="en-GB" dirty="0">
                <a:solidFill>
                  <a:srgbClr val="DC0051"/>
                </a:solidFill>
                <a:latin typeface="Calibri" panose="020F0502020204030204" pitchFamily="34" charset="0"/>
              </a:rPr>
              <a:t> bod </a:t>
            </a:r>
            <a:r>
              <a:rPr lang="en-GB" dirty="0" err="1">
                <a:solidFill>
                  <a:srgbClr val="DC0051"/>
                </a:solidFill>
                <a:latin typeface="Calibri" panose="020F0502020204030204" pitchFamily="34" charset="0"/>
              </a:rPr>
              <a:t>wedi</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cael</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eich</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geni’n</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fod</a:t>
            </a:r>
            <a:r>
              <a:rPr lang="en-GB" dirty="0">
                <a:solidFill>
                  <a:srgbClr val="DC0051"/>
                </a:solidFill>
                <a:latin typeface="Calibri" panose="020F0502020204030204" pitchFamily="34" charset="0"/>
              </a:rPr>
              <a:t> </a:t>
            </a:r>
            <a:r>
              <a:rPr lang="en-GB" dirty="0" err="1">
                <a:solidFill>
                  <a:srgbClr val="DC0051"/>
                </a:solidFill>
                <a:latin typeface="Calibri" panose="020F0502020204030204" pitchFamily="34" charset="0"/>
              </a:rPr>
              <a:t>dynol</a:t>
            </a:r>
            <a:r>
              <a:rPr lang="en-GB" dirty="0">
                <a:solidFill>
                  <a:srgbClr val="DC0051"/>
                </a:solidFill>
                <a:latin typeface="Calibri" panose="020F0502020204030204" pitchFamily="34" charset="0"/>
              </a:rPr>
              <a:t>. </a:t>
            </a:r>
          </a:p>
          <a:p>
            <a:endParaRPr lang="en-GB" dirty="0"/>
          </a:p>
        </p:txBody>
      </p:sp>
      <p:sp>
        <p:nvSpPr>
          <p:cNvPr id="3" name="TextBox 2"/>
          <p:cNvSpPr txBox="1"/>
          <p:nvPr/>
        </p:nvSpPr>
        <p:spPr>
          <a:xfrm>
            <a:off x="4737253" y="1221197"/>
            <a:ext cx="3966073" cy="49244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600" b="1" dirty="0">
                <a:solidFill>
                  <a:schemeClr val="tx2">
                    <a:lumMod val="50000"/>
                  </a:schemeClr>
                </a:solidFill>
                <a:latin typeface="Calibri" panose="020F0502020204030204" pitchFamily="34" charset="0"/>
              </a:rPr>
              <a:t>What is a right?</a:t>
            </a:r>
          </a:p>
          <a:p>
            <a:endParaRPr lang="en-GB" sz="2600" b="1" dirty="0">
              <a:solidFill>
                <a:schemeClr val="tx2">
                  <a:lumMod val="50000"/>
                </a:schemeClr>
              </a:solidFill>
              <a:latin typeface="Calibri" panose="020F0502020204030204" pitchFamily="34" charset="0"/>
            </a:endParaRPr>
          </a:p>
          <a:p>
            <a:r>
              <a:rPr lang="en-GB" sz="2600" dirty="0">
                <a:solidFill>
                  <a:schemeClr val="tx2">
                    <a:lumMod val="50000"/>
                  </a:schemeClr>
                </a:solidFill>
                <a:latin typeface="Calibri" panose="020F0502020204030204" pitchFamily="34" charset="0"/>
              </a:rPr>
              <a:t>Human Rights are the basic things we need to in order to survive and to fulfil our potential. Human Rights are:</a:t>
            </a:r>
          </a:p>
          <a:p>
            <a:endParaRPr lang="en-GB" dirty="0">
              <a:solidFill>
                <a:schemeClr val="tx2">
                  <a:lumMod val="50000"/>
                </a:schemeClr>
              </a:solidFill>
              <a:latin typeface="Calibri" panose="020F0502020204030204" pitchFamily="34" charset="0"/>
            </a:endParaRPr>
          </a:p>
          <a:p>
            <a:endParaRPr lang="en-GB" dirty="0">
              <a:solidFill>
                <a:schemeClr val="tx2">
                  <a:lumMod val="50000"/>
                </a:schemeClr>
              </a:solidFill>
              <a:latin typeface="Calibri" panose="020F0502020204030204" pitchFamily="34" charset="0"/>
            </a:endParaRPr>
          </a:p>
          <a:p>
            <a:r>
              <a:rPr lang="en-GB" sz="2600" b="1" u="sng" dirty="0">
                <a:solidFill>
                  <a:schemeClr val="tx2">
                    <a:lumMod val="50000"/>
                  </a:schemeClr>
                </a:solidFill>
                <a:latin typeface="Calibri" panose="020F0502020204030204" pitchFamily="34" charset="0"/>
              </a:rPr>
              <a:t>Inherent</a:t>
            </a:r>
          </a:p>
          <a:p>
            <a:r>
              <a:rPr lang="en-GB" sz="2600" dirty="0">
                <a:solidFill>
                  <a:schemeClr val="tx2">
                    <a:lumMod val="50000"/>
                  </a:schemeClr>
                </a:solidFill>
                <a:latin typeface="Calibri" panose="020F0502020204030204" pitchFamily="34" charset="0"/>
              </a:rPr>
              <a:t>Human Rights are inherent. You have them because you are born a human.</a:t>
            </a:r>
          </a:p>
          <a:p>
            <a:endParaRPr lang="en-GB" dirty="0">
              <a:solidFill>
                <a:schemeClr val="tx2">
                  <a:lumMod val="50000"/>
                </a:schemeClr>
              </a:solidFill>
              <a:latin typeface="Calibri" panose="020F050202020403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ontent Placeholder 1"/>
          <p:cNvSpPr txBox="1">
            <a:spLocks noGrp="1"/>
          </p:cNvSpPr>
          <p:nvPr>
            <p:ph type="body" sz="half" idx="1"/>
          </p:nvPr>
        </p:nvSpPr>
        <p:spPr>
          <a:xfrm>
            <a:off x="200197" y="1331366"/>
            <a:ext cx="4192646" cy="4845598"/>
          </a:xfrm>
          <a:prstGeom prst="rect">
            <a:avLst/>
          </a:prstGeom>
        </p:spPr>
        <p:txBody>
          <a:bodyPr>
            <a:normAutofit lnSpcReduction="10000"/>
          </a:bodyPr>
          <a:lstStyle/>
          <a:p>
            <a:pPr>
              <a:buNone/>
            </a:pPr>
            <a:r>
              <a:rPr lang="cy-GB" b="1" u="sng" dirty="0">
                <a:solidFill>
                  <a:srgbClr val="DE0057"/>
                </a:solidFill>
              </a:rPr>
              <a:t>Cyffredinol</a:t>
            </a:r>
          </a:p>
          <a:p>
            <a:pPr>
              <a:buNone/>
            </a:pPr>
            <a:r>
              <a:rPr lang="cy-GB" dirty="0">
                <a:solidFill>
                  <a:srgbClr val="DE0057"/>
                </a:solidFill>
              </a:rPr>
              <a:t>   Mae hawliau’n gyffredinol; maen nhw’n berthnasol i bawb, ym mhob man, bob amser. </a:t>
            </a:r>
          </a:p>
          <a:p>
            <a:pPr>
              <a:buNone/>
            </a:pPr>
            <a:r>
              <a:rPr lang="cy-GB" b="1" u="sng" dirty="0">
                <a:solidFill>
                  <a:srgbClr val="DE0057"/>
                </a:solidFill>
              </a:rPr>
              <a:t>Anwahanadwy (dim modd eu gwahanu)</a:t>
            </a:r>
          </a:p>
          <a:p>
            <a:pPr>
              <a:buNone/>
            </a:pPr>
            <a:r>
              <a:rPr lang="cy-GB" dirty="0">
                <a:solidFill>
                  <a:srgbClr val="DE0057"/>
                </a:solidFill>
              </a:rPr>
              <a:t>   Does dim un hawl sy’n fwy neu’n llai pwysig nag un arall, ac mae ein holl hawliau’n gysylltiedig â’i gilydd. </a:t>
            </a:r>
          </a:p>
          <a:p>
            <a:pPr>
              <a:buNone/>
            </a:pPr>
            <a:endParaRPr lang="cy-GB" dirty="0"/>
          </a:p>
          <a:p>
            <a:pPr>
              <a:buNone/>
            </a:pPr>
            <a:endParaRPr dirty="0"/>
          </a:p>
        </p:txBody>
      </p:sp>
      <p:sp>
        <p:nvSpPr>
          <p:cNvPr id="137"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a:lnSpc>
                <a:spcPct val="80000"/>
              </a:lnSpc>
              <a:spcBef>
                <a:spcPts val="1000"/>
              </a:spcBef>
              <a:defRPr sz="2800" b="1" u="sng"/>
            </a:pPr>
            <a:r>
              <a:rPr dirty="0">
                <a:solidFill>
                  <a:schemeClr val="tx2">
                    <a:lumMod val="50000"/>
                  </a:schemeClr>
                </a:solidFill>
              </a:rPr>
              <a:t>Universal</a:t>
            </a:r>
          </a:p>
          <a:p>
            <a:pPr>
              <a:lnSpc>
                <a:spcPct val="80000"/>
              </a:lnSpc>
              <a:spcBef>
                <a:spcPts val="1000"/>
              </a:spcBef>
              <a:defRPr sz="2800"/>
            </a:pPr>
            <a:r>
              <a:rPr dirty="0">
                <a:solidFill>
                  <a:schemeClr val="tx2">
                    <a:lumMod val="50000"/>
                  </a:schemeClr>
                </a:solidFill>
              </a:rPr>
              <a:t>Rights are universal; they apply to everyone, everywhere, all the time.</a:t>
            </a:r>
          </a:p>
          <a:p>
            <a:pPr>
              <a:lnSpc>
                <a:spcPct val="80000"/>
              </a:lnSpc>
              <a:spcBef>
                <a:spcPts val="1000"/>
              </a:spcBef>
              <a:defRPr sz="2800"/>
            </a:pPr>
            <a:endParaRPr dirty="0">
              <a:solidFill>
                <a:schemeClr val="tx2">
                  <a:lumMod val="50000"/>
                </a:schemeClr>
              </a:solidFill>
            </a:endParaRPr>
          </a:p>
          <a:p>
            <a:pPr>
              <a:lnSpc>
                <a:spcPct val="80000"/>
              </a:lnSpc>
              <a:spcBef>
                <a:spcPts val="1000"/>
              </a:spcBef>
              <a:defRPr sz="2800" b="1" u="sng"/>
            </a:pPr>
            <a:r>
              <a:rPr dirty="0">
                <a:solidFill>
                  <a:schemeClr val="tx2">
                    <a:lumMod val="50000"/>
                  </a:schemeClr>
                </a:solidFill>
              </a:rPr>
              <a:t>Indivisible (Can’t be separated)</a:t>
            </a:r>
          </a:p>
          <a:p>
            <a:pPr>
              <a:lnSpc>
                <a:spcPct val="80000"/>
              </a:lnSpc>
              <a:spcBef>
                <a:spcPts val="1000"/>
              </a:spcBef>
              <a:defRPr sz="2800"/>
            </a:pPr>
            <a:r>
              <a:rPr dirty="0">
                <a:solidFill>
                  <a:schemeClr val="tx2">
                    <a:lumMod val="50000"/>
                  </a:schemeClr>
                </a:solidFill>
              </a:rPr>
              <a:t>No right is more or less important than another and they are all interlinked.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ontent Placeholder 1"/>
          <p:cNvSpPr txBox="1">
            <a:spLocks noGrp="1"/>
          </p:cNvSpPr>
          <p:nvPr>
            <p:ph type="body" sz="half" idx="1"/>
          </p:nvPr>
        </p:nvSpPr>
        <p:spPr>
          <a:xfrm>
            <a:off x="200197" y="1331366"/>
            <a:ext cx="4192646" cy="4845598"/>
          </a:xfrm>
          <a:prstGeom prst="rect">
            <a:avLst/>
          </a:prstGeom>
        </p:spPr>
        <p:txBody>
          <a:bodyPr/>
          <a:lstStyle/>
          <a:p>
            <a:pPr>
              <a:buNone/>
            </a:pPr>
            <a:r>
              <a:rPr lang="cy-GB" b="1" u="sng" dirty="0">
                <a:solidFill>
                  <a:srgbClr val="DE0057"/>
                </a:solidFill>
              </a:rPr>
              <a:t>Anaralladwy</a:t>
            </a:r>
          </a:p>
          <a:p>
            <a:pPr>
              <a:buNone/>
            </a:pPr>
            <a:r>
              <a:rPr lang="cy-GB" dirty="0">
                <a:solidFill>
                  <a:srgbClr val="DE0057"/>
                </a:solidFill>
              </a:rPr>
              <a:t>   All hawliau ddim cael eu gwerthu na’u rhoi i ffwrdd, ac all neb fynd â nhw oddi arnoch chi. </a:t>
            </a:r>
          </a:p>
          <a:p>
            <a:pPr>
              <a:buNone/>
            </a:pPr>
            <a:r>
              <a:rPr lang="cy-GB" b="1" u="sng" dirty="0">
                <a:solidFill>
                  <a:srgbClr val="DE0057"/>
                </a:solidFill>
              </a:rPr>
              <a:t>Diamod</a:t>
            </a:r>
          </a:p>
          <a:p>
            <a:pPr>
              <a:buNone/>
            </a:pPr>
            <a:r>
              <a:rPr lang="cy-GB" dirty="0">
                <a:solidFill>
                  <a:srgbClr val="DE0057"/>
                </a:solidFill>
              </a:rPr>
              <a:t>   Mae hawliau gan bobl yn awtomatig; does dim angen cyflawni unrhyw weithred i’w cael. </a:t>
            </a:r>
            <a:endParaRPr dirty="0">
              <a:solidFill>
                <a:srgbClr val="DE0057"/>
              </a:solidFill>
            </a:endParaRPr>
          </a:p>
        </p:txBody>
      </p:sp>
      <p:sp>
        <p:nvSpPr>
          <p:cNvPr id="140"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a:lnSpc>
                <a:spcPct val="90000"/>
              </a:lnSpc>
              <a:spcBef>
                <a:spcPts val="1000"/>
              </a:spcBef>
              <a:defRPr sz="2800" b="1" u="sng"/>
            </a:pPr>
            <a:r>
              <a:rPr dirty="0">
                <a:solidFill>
                  <a:schemeClr val="tx2">
                    <a:lumMod val="50000"/>
                  </a:schemeClr>
                </a:solidFill>
              </a:rPr>
              <a:t>Inalienable</a:t>
            </a:r>
          </a:p>
          <a:p>
            <a:pPr>
              <a:lnSpc>
                <a:spcPct val="90000"/>
              </a:lnSpc>
              <a:spcBef>
                <a:spcPts val="1000"/>
              </a:spcBef>
              <a:defRPr sz="2800"/>
            </a:pPr>
            <a:r>
              <a:rPr dirty="0">
                <a:solidFill>
                  <a:schemeClr val="tx2">
                    <a:lumMod val="50000"/>
                  </a:schemeClr>
                </a:solidFill>
              </a:rPr>
              <a:t>Rights can’t be sold or given away, and nobody can take them from you.</a:t>
            </a:r>
          </a:p>
          <a:p>
            <a:pPr>
              <a:lnSpc>
                <a:spcPct val="90000"/>
              </a:lnSpc>
              <a:spcBef>
                <a:spcPts val="1000"/>
              </a:spcBef>
              <a:defRPr sz="2800"/>
            </a:pPr>
            <a:endParaRPr dirty="0">
              <a:solidFill>
                <a:schemeClr val="tx2">
                  <a:lumMod val="50000"/>
                </a:schemeClr>
              </a:solidFill>
            </a:endParaRPr>
          </a:p>
          <a:p>
            <a:pPr>
              <a:lnSpc>
                <a:spcPct val="90000"/>
              </a:lnSpc>
              <a:spcBef>
                <a:spcPts val="1000"/>
              </a:spcBef>
              <a:defRPr sz="2800" b="1" u="sng"/>
            </a:pPr>
            <a:r>
              <a:rPr dirty="0">
                <a:solidFill>
                  <a:schemeClr val="tx2">
                    <a:lumMod val="50000"/>
                  </a:schemeClr>
                </a:solidFill>
              </a:rPr>
              <a:t>Unconditional</a:t>
            </a:r>
          </a:p>
          <a:p>
            <a:pPr>
              <a:lnSpc>
                <a:spcPct val="90000"/>
              </a:lnSpc>
              <a:spcBef>
                <a:spcPts val="1000"/>
              </a:spcBef>
              <a:defRPr sz="2800"/>
            </a:pPr>
            <a:r>
              <a:rPr dirty="0">
                <a:solidFill>
                  <a:schemeClr val="tx2">
                    <a:lumMod val="50000"/>
                  </a:schemeClr>
                </a:solidFill>
              </a:rPr>
              <a:t>People have rights automatically; no action needs to be performed in order to get them.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ontent Placeholder 1"/>
          <p:cNvSpPr txBox="1">
            <a:spLocks noGrp="1"/>
          </p:cNvSpPr>
          <p:nvPr>
            <p:ph type="body" sz="half" idx="1"/>
          </p:nvPr>
        </p:nvSpPr>
        <p:spPr>
          <a:xfrm>
            <a:off x="200196" y="1030310"/>
            <a:ext cx="4397561" cy="5827690"/>
          </a:xfrm>
          <a:prstGeom prst="rect">
            <a:avLst/>
          </a:prstGeom>
        </p:spPr>
        <p:txBody>
          <a:bodyPr>
            <a:normAutofit fontScale="47500" lnSpcReduction="20000"/>
          </a:bodyPr>
          <a:lstStyle/>
          <a:p>
            <a:pPr marL="0" indent="0">
              <a:lnSpc>
                <a:spcPct val="120000"/>
              </a:lnSpc>
              <a:buClr>
                <a:srgbClr val="FF6600"/>
              </a:buClr>
              <a:buNone/>
            </a:pPr>
            <a:r>
              <a:rPr lang="en-GB" sz="5900" dirty="0" err="1">
                <a:solidFill>
                  <a:srgbClr val="DC0051"/>
                </a:solidFill>
              </a:rPr>
              <a:t>Gweithgaredd</a:t>
            </a:r>
            <a:r>
              <a:rPr lang="en-GB" sz="5900" dirty="0">
                <a:solidFill>
                  <a:srgbClr val="DC0051"/>
                </a:solidFill>
              </a:rPr>
              <a:t> 1:</a:t>
            </a:r>
            <a:br>
              <a:rPr lang="en-GB" sz="5900" dirty="0">
                <a:solidFill>
                  <a:srgbClr val="DC0051"/>
                </a:solidFill>
              </a:rPr>
            </a:br>
            <a:r>
              <a:rPr lang="en-GB" sz="5900" b="1" dirty="0" err="1">
                <a:solidFill>
                  <a:srgbClr val="DC0051"/>
                </a:solidFill>
              </a:rPr>
              <a:t>Corff</a:t>
            </a:r>
            <a:r>
              <a:rPr lang="en-GB" sz="5900" b="1" dirty="0">
                <a:solidFill>
                  <a:srgbClr val="DC0051"/>
                </a:solidFill>
              </a:rPr>
              <a:t> o </a:t>
            </a:r>
            <a:r>
              <a:rPr lang="en-GB" sz="5900" b="1" dirty="0" err="1">
                <a:solidFill>
                  <a:srgbClr val="DC0051"/>
                </a:solidFill>
              </a:rPr>
              <a:t>Hawliau</a:t>
            </a:r>
            <a:endParaRPr lang="en-GB" sz="5900" b="1" dirty="0">
              <a:solidFill>
                <a:srgbClr val="DC0051"/>
              </a:solidFill>
            </a:endParaRPr>
          </a:p>
          <a:p>
            <a:pPr marL="0" indent="0">
              <a:lnSpc>
                <a:spcPct val="80000"/>
              </a:lnSpc>
              <a:buClr>
                <a:srgbClr val="FF6600"/>
              </a:buClr>
              <a:buNone/>
            </a:pPr>
            <a:endParaRPr lang="en-GB" b="1" dirty="0">
              <a:solidFill>
                <a:srgbClr val="DC0051"/>
              </a:solidFill>
            </a:endParaRPr>
          </a:p>
          <a:p>
            <a:pPr marL="0" indent="0">
              <a:lnSpc>
                <a:spcPct val="110000"/>
              </a:lnSpc>
              <a:buClr>
                <a:srgbClr val="FF6600"/>
              </a:buClr>
              <a:buNone/>
            </a:pPr>
            <a:r>
              <a:rPr lang="en-GB" sz="4400" dirty="0" err="1">
                <a:solidFill>
                  <a:srgbClr val="DC0051"/>
                </a:solidFill>
              </a:rPr>
              <a:t>Mewn</a:t>
            </a:r>
            <a:r>
              <a:rPr lang="en-GB" sz="4400" dirty="0">
                <a:solidFill>
                  <a:srgbClr val="DC0051"/>
                </a:solidFill>
              </a:rPr>
              <a:t> </a:t>
            </a:r>
            <a:r>
              <a:rPr lang="en-GB" sz="4400" dirty="0" err="1">
                <a:solidFill>
                  <a:srgbClr val="DC0051"/>
                </a:solidFill>
              </a:rPr>
              <a:t>grwpiau</a:t>
            </a:r>
            <a:r>
              <a:rPr lang="en-GB" sz="4400" dirty="0">
                <a:solidFill>
                  <a:srgbClr val="DC0051"/>
                </a:solidFill>
              </a:rPr>
              <a:t> </a:t>
            </a:r>
            <a:r>
              <a:rPr lang="en-GB" sz="4400" dirty="0" err="1">
                <a:solidFill>
                  <a:srgbClr val="DC0051"/>
                </a:solidFill>
              </a:rPr>
              <a:t>bach</a:t>
            </a:r>
            <a:r>
              <a:rPr lang="en-GB" sz="4400" dirty="0">
                <a:solidFill>
                  <a:srgbClr val="DC0051"/>
                </a:solidFill>
              </a:rPr>
              <a:t>, </a:t>
            </a:r>
            <a:r>
              <a:rPr lang="en-GB" sz="4400" dirty="0" err="1">
                <a:solidFill>
                  <a:srgbClr val="DC0051"/>
                </a:solidFill>
              </a:rPr>
              <a:t>tynnwch</a:t>
            </a:r>
            <a:r>
              <a:rPr lang="en-GB" sz="4400" dirty="0">
                <a:solidFill>
                  <a:srgbClr val="DC0051"/>
                </a:solidFill>
              </a:rPr>
              <a:t> </a:t>
            </a:r>
            <a:r>
              <a:rPr lang="en-GB" sz="4400" dirty="0" err="1">
                <a:solidFill>
                  <a:srgbClr val="DC0051"/>
                </a:solidFill>
              </a:rPr>
              <a:t>lun</a:t>
            </a:r>
            <a:r>
              <a:rPr lang="en-GB" sz="4400" dirty="0">
                <a:solidFill>
                  <a:srgbClr val="DC0051"/>
                </a:solidFill>
              </a:rPr>
              <a:t> </a:t>
            </a:r>
            <a:r>
              <a:rPr lang="en-GB" sz="4400" dirty="0" err="1">
                <a:solidFill>
                  <a:srgbClr val="DC0051"/>
                </a:solidFill>
              </a:rPr>
              <a:t>siâp</a:t>
            </a:r>
            <a:r>
              <a:rPr lang="en-GB" sz="4400" dirty="0">
                <a:solidFill>
                  <a:srgbClr val="DC0051"/>
                </a:solidFill>
              </a:rPr>
              <a:t> </a:t>
            </a:r>
            <a:r>
              <a:rPr lang="en-GB" sz="4400" dirty="0" err="1">
                <a:solidFill>
                  <a:srgbClr val="DC0051"/>
                </a:solidFill>
              </a:rPr>
              <a:t>corff</a:t>
            </a:r>
            <a:r>
              <a:rPr lang="en-GB" sz="4400" dirty="0">
                <a:solidFill>
                  <a:srgbClr val="DC0051"/>
                </a:solidFill>
              </a:rPr>
              <a:t> </a:t>
            </a:r>
            <a:r>
              <a:rPr lang="en-GB" sz="4400" dirty="0" err="1">
                <a:solidFill>
                  <a:srgbClr val="DC0051"/>
                </a:solidFill>
              </a:rPr>
              <a:t>ar</a:t>
            </a:r>
            <a:r>
              <a:rPr lang="en-GB" sz="4400" dirty="0">
                <a:solidFill>
                  <a:srgbClr val="DC0051"/>
                </a:solidFill>
              </a:rPr>
              <a:t> </a:t>
            </a:r>
            <a:r>
              <a:rPr lang="en-GB" sz="4400" dirty="0" err="1">
                <a:solidFill>
                  <a:srgbClr val="DC0051"/>
                </a:solidFill>
              </a:rPr>
              <a:t>ddarn</a:t>
            </a:r>
            <a:r>
              <a:rPr lang="en-GB" sz="4400" dirty="0">
                <a:solidFill>
                  <a:srgbClr val="DC0051"/>
                </a:solidFill>
              </a:rPr>
              <a:t> </a:t>
            </a:r>
            <a:r>
              <a:rPr lang="en-GB" sz="4400" dirty="0" err="1">
                <a:solidFill>
                  <a:srgbClr val="DC0051"/>
                </a:solidFill>
              </a:rPr>
              <a:t>mawr</a:t>
            </a:r>
            <a:r>
              <a:rPr lang="en-GB" sz="4400" dirty="0">
                <a:solidFill>
                  <a:srgbClr val="DC0051"/>
                </a:solidFill>
              </a:rPr>
              <a:t> o </a:t>
            </a:r>
            <a:r>
              <a:rPr lang="en-GB" sz="4400" dirty="0" err="1">
                <a:solidFill>
                  <a:srgbClr val="DC0051"/>
                </a:solidFill>
              </a:rPr>
              <a:t>bapur</a:t>
            </a:r>
            <a:r>
              <a:rPr lang="en-GB" sz="4400" dirty="0">
                <a:solidFill>
                  <a:srgbClr val="DC0051"/>
                </a:solidFill>
              </a:rPr>
              <a:t> – A3. </a:t>
            </a:r>
            <a:r>
              <a:rPr lang="en-GB" sz="4400" dirty="0" err="1">
                <a:solidFill>
                  <a:srgbClr val="DC0051"/>
                </a:solidFill>
              </a:rPr>
              <a:t>Os</a:t>
            </a:r>
            <a:r>
              <a:rPr lang="en-GB" sz="4400" dirty="0">
                <a:solidFill>
                  <a:srgbClr val="DC0051"/>
                </a:solidFill>
              </a:rPr>
              <a:t> </a:t>
            </a:r>
            <a:r>
              <a:rPr lang="en-GB" sz="4400" dirty="0" err="1">
                <a:solidFill>
                  <a:srgbClr val="DC0051"/>
                </a:solidFill>
              </a:rPr>
              <a:t>yw</a:t>
            </a:r>
            <a:r>
              <a:rPr lang="en-GB" sz="4400" dirty="0">
                <a:solidFill>
                  <a:srgbClr val="DC0051"/>
                </a:solidFill>
              </a:rPr>
              <a:t> </a:t>
            </a:r>
            <a:r>
              <a:rPr lang="en-GB" sz="4400" dirty="0" err="1">
                <a:solidFill>
                  <a:srgbClr val="DC0051"/>
                </a:solidFill>
              </a:rPr>
              <a:t>hyn</a:t>
            </a:r>
            <a:r>
              <a:rPr lang="en-GB" sz="4400" dirty="0">
                <a:solidFill>
                  <a:srgbClr val="DC0051"/>
                </a:solidFill>
              </a:rPr>
              <a:t> </a:t>
            </a:r>
            <a:r>
              <a:rPr lang="en-GB" sz="4400" dirty="0" err="1">
                <a:solidFill>
                  <a:srgbClr val="DC0051"/>
                </a:solidFill>
              </a:rPr>
              <a:t>yn</a:t>
            </a:r>
            <a:r>
              <a:rPr lang="en-GB" sz="4400" dirty="0">
                <a:solidFill>
                  <a:srgbClr val="DC0051"/>
                </a:solidFill>
              </a:rPr>
              <a:t> </a:t>
            </a:r>
            <a:r>
              <a:rPr lang="en-GB" sz="4400" dirty="0" err="1">
                <a:solidFill>
                  <a:srgbClr val="DC0051"/>
                </a:solidFill>
              </a:rPr>
              <a:t>cynrychioli</a:t>
            </a:r>
            <a:r>
              <a:rPr lang="en-GB" sz="4400" dirty="0">
                <a:solidFill>
                  <a:srgbClr val="DC0051"/>
                </a:solidFill>
              </a:rPr>
              <a:t> </a:t>
            </a:r>
            <a:r>
              <a:rPr lang="en-GB" sz="4400" dirty="0" err="1">
                <a:solidFill>
                  <a:srgbClr val="DC0051"/>
                </a:solidFill>
              </a:rPr>
              <a:t>plentyn</a:t>
            </a:r>
            <a:r>
              <a:rPr lang="en-GB" sz="4400" dirty="0">
                <a:solidFill>
                  <a:srgbClr val="DC0051"/>
                </a:solidFill>
              </a:rPr>
              <a:t> </a:t>
            </a:r>
            <a:r>
              <a:rPr lang="en-GB" sz="4400" dirty="0" err="1">
                <a:solidFill>
                  <a:srgbClr val="DC0051"/>
                </a:solidFill>
              </a:rPr>
              <a:t>neu</a:t>
            </a:r>
            <a:r>
              <a:rPr lang="en-GB" sz="4400" dirty="0">
                <a:solidFill>
                  <a:srgbClr val="DC0051"/>
                </a:solidFill>
              </a:rPr>
              <a:t> </a:t>
            </a:r>
            <a:r>
              <a:rPr lang="en-GB" sz="4400" dirty="0" err="1">
                <a:solidFill>
                  <a:srgbClr val="DC0051"/>
                </a:solidFill>
              </a:rPr>
              <a:t>berson</a:t>
            </a:r>
            <a:r>
              <a:rPr lang="en-GB" sz="4400" dirty="0">
                <a:solidFill>
                  <a:srgbClr val="DC0051"/>
                </a:solidFill>
              </a:rPr>
              <a:t> </a:t>
            </a:r>
            <a:r>
              <a:rPr lang="en-GB" sz="4400" dirty="0" err="1">
                <a:solidFill>
                  <a:srgbClr val="DC0051"/>
                </a:solidFill>
              </a:rPr>
              <a:t>ifanc</a:t>
            </a:r>
            <a:r>
              <a:rPr lang="en-GB" sz="4400" dirty="0">
                <a:solidFill>
                  <a:srgbClr val="DC0051"/>
                </a:solidFill>
              </a:rPr>
              <a:t> </a:t>
            </a:r>
            <a:r>
              <a:rPr lang="en-GB" sz="4400" dirty="0" err="1">
                <a:solidFill>
                  <a:srgbClr val="DC0051"/>
                </a:solidFill>
              </a:rPr>
              <a:t>sy’n</a:t>
            </a:r>
            <a:r>
              <a:rPr lang="en-GB" sz="4400" dirty="0">
                <a:solidFill>
                  <a:srgbClr val="DC0051"/>
                </a:solidFill>
              </a:rPr>
              <a:t> </a:t>
            </a:r>
            <a:r>
              <a:rPr lang="en-GB" sz="4400" dirty="0" err="1">
                <a:solidFill>
                  <a:srgbClr val="DC0051"/>
                </a:solidFill>
              </a:rPr>
              <a:t>tyfu</a:t>
            </a:r>
            <a:r>
              <a:rPr lang="en-GB" sz="4400" dirty="0">
                <a:solidFill>
                  <a:srgbClr val="DC0051"/>
                </a:solidFill>
              </a:rPr>
              <a:t> </a:t>
            </a:r>
            <a:r>
              <a:rPr lang="en-GB" sz="4400" dirty="0" err="1">
                <a:solidFill>
                  <a:srgbClr val="DC0051"/>
                </a:solidFill>
              </a:rPr>
              <a:t>i</a:t>
            </a:r>
            <a:r>
              <a:rPr lang="en-GB" sz="4400" dirty="0">
                <a:solidFill>
                  <a:srgbClr val="DC0051"/>
                </a:solidFill>
              </a:rPr>
              <a:t> </a:t>
            </a:r>
            <a:r>
              <a:rPr lang="en-GB" sz="4400" dirty="0" err="1">
                <a:solidFill>
                  <a:srgbClr val="DC0051"/>
                </a:solidFill>
              </a:rPr>
              <a:t>fyny</a:t>
            </a:r>
            <a:r>
              <a:rPr lang="en-GB" sz="4400" dirty="0">
                <a:solidFill>
                  <a:srgbClr val="DC0051"/>
                </a:solidFill>
              </a:rPr>
              <a:t> </a:t>
            </a:r>
            <a:r>
              <a:rPr lang="en-GB" sz="4400" dirty="0" err="1">
                <a:solidFill>
                  <a:srgbClr val="DC0051"/>
                </a:solidFill>
              </a:rPr>
              <a:t>yng</a:t>
            </a:r>
            <a:r>
              <a:rPr lang="en-GB" sz="4400" dirty="0">
                <a:solidFill>
                  <a:srgbClr val="DC0051"/>
                </a:solidFill>
              </a:rPr>
              <a:t> </a:t>
            </a:r>
            <a:r>
              <a:rPr lang="en-GB" sz="4400" dirty="0" err="1">
                <a:solidFill>
                  <a:srgbClr val="DC0051"/>
                </a:solidFill>
              </a:rPr>
              <a:t>Nghymru</a:t>
            </a:r>
            <a:r>
              <a:rPr lang="en-GB" sz="4400" dirty="0">
                <a:solidFill>
                  <a:srgbClr val="DC0051"/>
                </a:solidFill>
              </a:rPr>
              <a:t> </a:t>
            </a:r>
            <a:r>
              <a:rPr lang="en-GB" sz="4400" dirty="0" err="1">
                <a:solidFill>
                  <a:srgbClr val="DC0051"/>
                </a:solidFill>
              </a:rPr>
              <a:t>heddiw</a:t>
            </a:r>
            <a:r>
              <a:rPr lang="en-GB" sz="4400" dirty="0">
                <a:solidFill>
                  <a:srgbClr val="DC0051"/>
                </a:solidFill>
              </a:rPr>
              <a:t>, </a:t>
            </a:r>
            <a:r>
              <a:rPr lang="en-GB" sz="4400" dirty="0" err="1">
                <a:solidFill>
                  <a:srgbClr val="DC0051"/>
                </a:solidFill>
              </a:rPr>
              <a:t>trafodwch</a:t>
            </a:r>
            <a:r>
              <a:rPr lang="en-GB" sz="4400" dirty="0">
                <a:solidFill>
                  <a:srgbClr val="DC0051"/>
                </a:solidFill>
              </a:rPr>
              <a:t> </a:t>
            </a:r>
            <a:r>
              <a:rPr lang="en-GB" sz="4400" dirty="0" err="1">
                <a:solidFill>
                  <a:srgbClr val="DC0051"/>
                </a:solidFill>
              </a:rPr>
              <a:t>beth</a:t>
            </a:r>
            <a:r>
              <a:rPr lang="en-GB" sz="4400" dirty="0">
                <a:solidFill>
                  <a:srgbClr val="DC0051"/>
                </a:solidFill>
              </a:rPr>
              <a:t> </a:t>
            </a:r>
            <a:r>
              <a:rPr lang="en-GB" sz="4400" dirty="0" err="1">
                <a:solidFill>
                  <a:srgbClr val="DC0051"/>
                </a:solidFill>
              </a:rPr>
              <a:t>allai</a:t>
            </a:r>
            <a:r>
              <a:rPr lang="en-GB" sz="4400" dirty="0">
                <a:solidFill>
                  <a:srgbClr val="DC0051"/>
                </a:solidFill>
              </a:rPr>
              <a:t> </a:t>
            </a:r>
            <a:r>
              <a:rPr lang="en-GB" sz="4400" dirty="0" err="1">
                <a:solidFill>
                  <a:srgbClr val="DC0051"/>
                </a:solidFill>
              </a:rPr>
              <a:t>fod</a:t>
            </a:r>
            <a:r>
              <a:rPr lang="en-GB" sz="4400" dirty="0">
                <a:solidFill>
                  <a:srgbClr val="DC0051"/>
                </a:solidFill>
              </a:rPr>
              <a:t> </a:t>
            </a:r>
            <a:r>
              <a:rPr lang="en-GB" sz="4400" dirty="0" err="1">
                <a:solidFill>
                  <a:srgbClr val="DC0051"/>
                </a:solidFill>
              </a:rPr>
              <a:t>ei</a:t>
            </a:r>
            <a:r>
              <a:rPr lang="en-GB" sz="4400" dirty="0">
                <a:solidFill>
                  <a:srgbClr val="DC0051"/>
                </a:solidFill>
              </a:rPr>
              <a:t> </a:t>
            </a:r>
            <a:r>
              <a:rPr lang="en-GB" sz="4400" dirty="0" err="1">
                <a:solidFill>
                  <a:srgbClr val="DC0051"/>
                </a:solidFill>
              </a:rPr>
              <a:t>angen</a:t>
            </a:r>
            <a:r>
              <a:rPr lang="en-GB" sz="4400" dirty="0">
                <a:solidFill>
                  <a:srgbClr val="DC0051"/>
                </a:solidFill>
              </a:rPr>
              <a:t> </a:t>
            </a:r>
            <a:r>
              <a:rPr lang="en-GB" sz="4400" dirty="0" err="1">
                <a:solidFill>
                  <a:srgbClr val="DC0051"/>
                </a:solidFill>
              </a:rPr>
              <a:t>arnyn</a:t>
            </a:r>
            <a:r>
              <a:rPr lang="en-GB" sz="4400" dirty="0">
                <a:solidFill>
                  <a:srgbClr val="DC0051"/>
                </a:solidFill>
              </a:rPr>
              <a:t> </a:t>
            </a:r>
            <a:r>
              <a:rPr lang="en-GB" sz="4400" dirty="0" err="1">
                <a:solidFill>
                  <a:srgbClr val="DC0051"/>
                </a:solidFill>
              </a:rPr>
              <a:t>nhw</a:t>
            </a:r>
            <a:r>
              <a:rPr lang="en-GB" sz="4400" dirty="0">
                <a:solidFill>
                  <a:srgbClr val="DC0051"/>
                </a:solidFill>
              </a:rPr>
              <a:t> </a:t>
            </a:r>
            <a:r>
              <a:rPr lang="en-GB" sz="4400" dirty="0" err="1">
                <a:solidFill>
                  <a:srgbClr val="DC0051"/>
                </a:solidFill>
              </a:rPr>
              <a:t>i</a:t>
            </a:r>
            <a:r>
              <a:rPr lang="en-GB" sz="4400" dirty="0">
                <a:solidFill>
                  <a:srgbClr val="DC0051"/>
                </a:solidFill>
              </a:rPr>
              <a:t> </a:t>
            </a:r>
            <a:r>
              <a:rPr lang="en-GB" sz="4400" dirty="0" err="1">
                <a:solidFill>
                  <a:srgbClr val="DC0051"/>
                </a:solidFill>
              </a:rPr>
              <a:t>dyfu</a:t>
            </a:r>
            <a:r>
              <a:rPr lang="en-GB" sz="4400" dirty="0">
                <a:solidFill>
                  <a:srgbClr val="DC0051"/>
                </a:solidFill>
              </a:rPr>
              <a:t> </a:t>
            </a:r>
            <a:r>
              <a:rPr lang="en-GB" sz="4400" dirty="0" err="1">
                <a:solidFill>
                  <a:srgbClr val="DC0051"/>
                </a:solidFill>
              </a:rPr>
              <a:t>i</a:t>
            </a:r>
            <a:r>
              <a:rPr lang="en-GB" sz="4400" dirty="0">
                <a:solidFill>
                  <a:srgbClr val="DC0051"/>
                </a:solidFill>
              </a:rPr>
              <a:t> </a:t>
            </a:r>
            <a:r>
              <a:rPr lang="en-GB" sz="4400" dirty="0" err="1">
                <a:solidFill>
                  <a:srgbClr val="DC0051"/>
                </a:solidFill>
              </a:rPr>
              <a:t>fyny’n</a:t>
            </a:r>
            <a:r>
              <a:rPr lang="en-GB" sz="4400" dirty="0">
                <a:solidFill>
                  <a:srgbClr val="DC0051"/>
                </a:solidFill>
              </a:rPr>
              <a:t> </a:t>
            </a:r>
            <a:r>
              <a:rPr lang="en-GB" sz="4400" dirty="0" err="1">
                <a:solidFill>
                  <a:srgbClr val="DC0051"/>
                </a:solidFill>
              </a:rPr>
              <a:t>hapus</a:t>
            </a:r>
            <a:r>
              <a:rPr lang="en-GB" sz="4400" dirty="0">
                <a:solidFill>
                  <a:srgbClr val="DC0051"/>
                </a:solidFill>
              </a:rPr>
              <a:t>, </a:t>
            </a:r>
            <a:r>
              <a:rPr lang="en-GB" sz="4400" dirty="0" err="1">
                <a:solidFill>
                  <a:srgbClr val="DC0051"/>
                </a:solidFill>
              </a:rPr>
              <a:t>yn</a:t>
            </a:r>
            <a:r>
              <a:rPr lang="en-GB" sz="4400" dirty="0">
                <a:solidFill>
                  <a:srgbClr val="DC0051"/>
                </a:solidFill>
              </a:rPr>
              <a:t> </a:t>
            </a:r>
            <a:r>
              <a:rPr lang="en-GB" sz="4400" dirty="0" err="1">
                <a:solidFill>
                  <a:srgbClr val="DC0051"/>
                </a:solidFill>
              </a:rPr>
              <a:t>iach</a:t>
            </a:r>
            <a:r>
              <a:rPr lang="en-GB" sz="4400" dirty="0">
                <a:solidFill>
                  <a:srgbClr val="DC0051"/>
                </a:solidFill>
              </a:rPr>
              <a:t> ac </a:t>
            </a:r>
            <a:r>
              <a:rPr lang="en-GB" sz="4400" dirty="0" err="1">
                <a:solidFill>
                  <a:srgbClr val="DC0051"/>
                </a:solidFill>
              </a:rPr>
              <a:t>yn</a:t>
            </a:r>
            <a:r>
              <a:rPr lang="en-GB" sz="4400" dirty="0">
                <a:solidFill>
                  <a:srgbClr val="DC0051"/>
                </a:solidFill>
              </a:rPr>
              <a:t> </a:t>
            </a:r>
            <a:r>
              <a:rPr lang="en-GB" sz="4400" dirty="0" err="1">
                <a:solidFill>
                  <a:srgbClr val="DC0051"/>
                </a:solidFill>
              </a:rPr>
              <a:t>ddiogel</a:t>
            </a:r>
            <a:r>
              <a:rPr lang="en-GB" sz="4400" dirty="0">
                <a:solidFill>
                  <a:srgbClr val="DC0051"/>
                </a:solidFill>
              </a:rPr>
              <a:t>. </a:t>
            </a:r>
            <a:r>
              <a:rPr lang="en-GB" sz="4400" dirty="0" err="1">
                <a:solidFill>
                  <a:srgbClr val="DC0051"/>
                </a:solidFill>
              </a:rPr>
              <a:t>Rhowch</a:t>
            </a:r>
            <a:r>
              <a:rPr lang="en-GB" sz="4400" dirty="0">
                <a:solidFill>
                  <a:srgbClr val="DC0051"/>
                </a:solidFill>
              </a:rPr>
              <a:t> y </a:t>
            </a:r>
            <a:r>
              <a:rPr lang="en-GB" sz="4400" dirty="0" err="1">
                <a:solidFill>
                  <a:srgbClr val="DC0051"/>
                </a:solidFill>
              </a:rPr>
              <a:t>pethau</a:t>
            </a:r>
            <a:r>
              <a:rPr lang="en-GB" sz="4400" dirty="0">
                <a:solidFill>
                  <a:srgbClr val="DC0051"/>
                </a:solidFill>
              </a:rPr>
              <a:t> </a:t>
            </a:r>
            <a:r>
              <a:rPr lang="en-GB" sz="4400" dirty="0" err="1">
                <a:solidFill>
                  <a:srgbClr val="DC0051"/>
                </a:solidFill>
              </a:rPr>
              <a:t>rydych</a:t>
            </a:r>
            <a:r>
              <a:rPr lang="en-GB" sz="4400" dirty="0">
                <a:solidFill>
                  <a:srgbClr val="DC0051"/>
                </a:solidFill>
              </a:rPr>
              <a:t> </a:t>
            </a:r>
            <a:r>
              <a:rPr lang="en-GB" sz="4400" dirty="0" err="1">
                <a:solidFill>
                  <a:srgbClr val="DC0051"/>
                </a:solidFill>
              </a:rPr>
              <a:t>chi’n</a:t>
            </a:r>
            <a:r>
              <a:rPr lang="en-GB" sz="4400" dirty="0">
                <a:solidFill>
                  <a:srgbClr val="DC0051"/>
                </a:solidFill>
              </a:rPr>
              <a:t> </a:t>
            </a:r>
            <a:r>
              <a:rPr lang="en-GB" sz="4400" dirty="0" err="1">
                <a:solidFill>
                  <a:srgbClr val="DC0051"/>
                </a:solidFill>
              </a:rPr>
              <a:t>meddwl</a:t>
            </a:r>
            <a:r>
              <a:rPr lang="en-GB" sz="4400" dirty="0">
                <a:solidFill>
                  <a:srgbClr val="DC0051"/>
                </a:solidFill>
              </a:rPr>
              <a:t> </a:t>
            </a:r>
            <a:r>
              <a:rPr lang="en-GB" sz="4400" dirty="0" err="1">
                <a:solidFill>
                  <a:srgbClr val="DC0051"/>
                </a:solidFill>
              </a:rPr>
              <a:t>amdanynt</a:t>
            </a:r>
            <a:r>
              <a:rPr lang="en-GB" sz="4400" dirty="0">
                <a:solidFill>
                  <a:srgbClr val="DC0051"/>
                </a:solidFill>
              </a:rPr>
              <a:t> </a:t>
            </a:r>
            <a:r>
              <a:rPr lang="en-GB" sz="4400" dirty="0" err="1">
                <a:solidFill>
                  <a:srgbClr val="DC0051"/>
                </a:solidFill>
              </a:rPr>
              <a:t>fel</a:t>
            </a:r>
            <a:r>
              <a:rPr lang="en-GB" sz="4400" dirty="0">
                <a:solidFill>
                  <a:srgbClr val="DC0051"/>
                </a:solidFill>
              </a:rPr>
              <a:t> </a:t>
            </a:r>
            <a:r>
              <a:rPr lang="en-GB" sz="4400" dirty="0" err="1">
                <a:solidFill>
                  <a:srgbClr val="DC0051"/>
                </a:solidFill>
              </a:rPr>
              <a:t>anghenion</a:t>
            </a:r>
            <a:r>
              <a:rPr lang="en-GB" sz="4400" dirty="0">
                <a:solidFill>
                  <a:srgbClr val="DC0051"/>
                </a:solidFill>
              </a:rPr>
              <a:t> y </a:t>
            </a:r>
            <a:r>
              <a:rPr lang="en-GB" sz="4400" dirty="0" err="1">
                <a:solidFill>
                  <a:srgbClr val="DC0051"/>
                </a:solidFill>
              </a:rPr>
              <a:t>tu</a:t>
            </a:r>
            <a:r>
              <a:rPr lang="en-GB" sz="4400" dirty="0">
                <a:solidFill>
                  <a:srgbClr val="DC0051"/>
                </a:solidFill>
              </a:rPr>
              <a:t> </a:t>
            </a:r>
            <a:r>
              <a:rPr lang="en-GB" sz="4400" dirty="0" err="1">
                <a:solidFill>
                  <a:srgbClr val="DC0051"/>
                </a:solidFill>
              </a:rPr>
              <a:t>mewn</a:t>
            </a:r>
            <a:r>
              <a:rPr lang="en-GB" sz="4400" dirty="0">
                <a:solidFill>
                  <a:srgbClr val="DC0051"/>
                </a:solidFill>
              </a:rPr>
              <a:t> </a:t>
            </a:r>
            <a:r>
              <a:rPr lang="en-GB" sz="4400" dirty="0" err="1">
                <a:solidFill>
                  <a:srgbClr val="DC0051"/>
                </a:solidFill>
              </a:rPr>
              <a:t>i’r</a:t>
            </a:r>
            <a:r>
              <a:rPr lang="en-GB" sz="4400" dirty="0">
                <a:solidFill>
                  <a:srgbClr val="DC0051"/>
                </a:solidFill>
              </a:rPr>
              <a:t> </a:t>
            </a:r>
            <a:r>
              <a:rPr lang="en-GB" sz="4400" dirty="0" err="1">
                <a:solidFill>
                  <a:srgbClr val="DC0051"/>
                </a:solidFill>
              </a:rPr>
              <a:t>corff</a:t>
            </a:r>
            <a:r>
              <a:rPr lang="en-GB" sz="4400" dirty="0">
                <a:solidFill>
                  <a:srgbClr val="DC0051"/>
                </a:solidFill>
              </a:rPr>
              <a:t>, a </a:t>
            </a:r>
            <a:r>
              <a:rPr lang="en-GB" sz="4400" dirty="0" err="1">
                <a:solidFill>
                  <a:srgbClr val="DC0051"/>
                </a:solidFill>
              </a:rPr>
              <a:t>phethau</a:t>
            </a:r>
            <a:r>
              <a:rPr lang="en-GB" sz="4400" dirty="0">
                <a:solidFill>
                  <a:srgbClr val="DC0051"/>
                </a:solidFill>
              </a:rPr>
              <a:t> </a:t>
            </a:r>
            <a:r>
              <a:rPr lang="en-GB" sz="4400" dirty="0" err="1">
                <a:solidFill>
                  <a:srgbClr val="DC0051"/>
                </a:solidFill>
              </a:rPr>
              <a:t>maen</a:t>
            </a:r>
            <a:r>
              <a:rPr lang="en-GB" sz="4400" dirty="0">
                <a:solidFill>
                  <a:srgbClr val="DC0051"/>
                </a:solidFill>
              </a:rPr>
              <a:t> </a:t>
            </a:r>
            <a:r>
              <a:rPr lang="en-GB" sz="4400" dirty="0" err="1">
                <a:solidFill>
                  <a:srgbClr val="DC0051"/>
                </a:solidFill>
              </a:rPr>
              <a:t>nhw</a:t>
            </a:r>
            <a:r>
              <a:rPr lang="en-GB" sz="4400" dirty="0">
                <a:solidFill>
                  <a:srgbClr val="DC0051"/>
                </a:solidFill>
              </a:rPr>
              <a:t> </a:t>
            </a:r>
            <a:r>
              <a:rPr lang="en-GB" sz="4400" dirty="0" err="1">
                <a:solidFill>
                  <a:srgbClr val="DC0051"/>
                </a:solidFill>
              </a:rPr>
              <a:t>eisiau</a:t>
            </a:r>
            <a:r>
              <a:rPr lang="en-GB" sz="4400" dirty="0">
                <a:solidFill>
                  <a:srgbClr val="DC0051"/>
                </a:solidFill>
              </a:rPr>
              <a:t> y </a:t>
            </a:r>
            <a:r>
              <a:rPr lang="en-GB" sz="4400" dirty="0" err="1">
                <a:solidFill>
                  <a:srgbClr val="DC0051"/>
                </a:solidFill>
              </a:rPr>
              <a:t>tu</a:t>
            </a:r>
            <a:r>
              <a:rPr lang="en-GB" sz="4400" dirty="0">
                <a:solidFill>
                  <a:srgbClr val="DC0051"/>
                </a:solidFill>
              </a:rPr>
              <a:t> </a:t>
            </a:r>
            <a:r>
              <a:rPr lang="en-GB" sz="4400" dirty="0" err="1">
                <a:solidFill>
                  <a:srgbClr val="DC0051"/>
                </a:solidFill>
              </a:rPr>
              <a:t>allan</a:t>
            </a:r>
            <a:r>
              <a:rPr lang="en-GB" sz="4400" dirty="0">
                <a:solidFill>
                  <a:srgbClr val="DC0051"/>
                </a:solidFill>
              </a:rPr>
              <a:t>. (</a:t>
            </a:r>
            <a:r>
              <a:rPr lang="en-GB" sz="4400" dirty="0" err="1">
                <a:solidFill>
                  <a:srgbClr val="DC0051"/>
                </a:solidFill>
              </a:rPr>
              <a:t>gan</a:t>
            </a:r>
            <a:r>
              <a:rPr lang="en-GB" sz="4400" dirty="0">
                <a:solidFill>
                  <a:srgbClr val="DC0051"/>
                </a:solidFill>
              </a:rPr>
              <a:t> </a:t>
            </a:r>
            <a:r>
              <a:rPr lang="en-GB" sz="4400" dirty="0" err="1">
                <a:solidFill>
                  <a:srgbClr val="DC0051"/>
                </a:solidFill>
              </a:rPr>
              <a:t>ddefnyddio</a:t>
            </a:r>
            <a:r>
              <a:rPr lang="en-GB" sz="4400" dirty="0">
                <a:solidFill>
                  <a:srgbClr val="DC0051"/>
                </a:solidFill>
              </a:rPr>
              <a:t> </a:t>
            </a:r>
            <a:r>
              <a:rPr lang="en-GB" sz="4400" dirty="0" err="1">
                <a:solidFill>
                  <a:srgbClr val="DC0051"/>
                </a:solidFill>
              </a:rPr>
              <a:t>nodiadau</a:t>
            </a:r>
            <a:r>
              <a:rPr lang="en-GB" sz="4400" dirty="0">
                <a:solidFill>
                  <a:srgbClr val="DC0051"/>
                </a:solidFill>
              </a:rPr>
              <a:t> </a:t>
            </a:r>
            <a:r>
              <a:rPr lang="en-GB" sz="4400" dirty="0" err="1">
                <a:solidFill>
                  <a:srgbClr val="DC0051"/>
                </a:solidFill>
              </a:rPr>
              <a:t>gludiog</a:t>
            </a:r>
            <a:r>
              <a:rPr lang="en-GB" sz="4400" dirty="0">
                <a:solidFill>
                  <a:srgbClr val="DC0051"/>
                </a:solidFill>
              </a:rPr>
              <a:t> </a:t>
            </a:r>
            <a:r>
              <a:rPr lang="en-GB" sz="4400" dirty="0" err="1">
                <a:solidFill>
                  <a:srgbClr val="DC0051"/>
                </a:solidFill>
              </a:rPr>
              <a:t>neu</a:t>
            </a:r>
            <a:r>
              <a:rPr lang="en-GB" sz="4400" dirty="0">
                <a:solidFill>
                  <a:srgbClr val="DC0051"/>
                </a:solidFill>
              </a:rPr>
              <a:t> </a:t>
            </a:r>
            <a:r>
              <a:rPr lang="en-GB" sz="4400" dirty="0" err="1">
                <a:solidFill>
                  <a:srgbClr val="DC0051"/>
                </a:solidFill>
              </a:rPr>
              <a:t>binnau</a:t>
            </a:r>
            <a:r>
              <a:rPr lang="en-GB" sz="4400" dirty="0">
                <a:solidFill>
                  <a:srgbClr val="DC0051"/>
                </a:solidFill>
              </a:rPr>
              <a:t> </a:t>
            </a:r>
            <a:r>
              <a:rPr lang="en-GB" sz="4400" dirty="0" err="1">
                <a:solidFill>
                  <a:srgbClr val="DC0051"/>
                </a:solidFill>
              </a:rPr>
              <a:t>ysgrifennu</a:t>
            </a:r>
            <a:r>
              <a:rPr lang="en-GB" sz="4400" dirty="0">
                <a:solidFill>
                  <a:srgbClr val="DC0051"/>
                </a:solidFill>
              </a:rPr>
              <a:t>).</a:t>
            </a:r>
          </a:p>
          <a:p>
            <a:pPr marL="0" indent="0">
              <a:lnSpc>
                <a:spcPct val="110000"/>
              </a:lnSpc>
              <a:buClr>
                <a:srgbClr val="FF6600"/>
              </a:buClr>
              <a:buNone/>
            </a:pPr>
            <a:r>
              <a:rPr lang="en-GB" sz="4400" dirty="0" err="1">
                <a:solidFill>
                  <a:srgbClr val="DC0051"/>
                </a:solidFill>
              </a:rPr>
              <a:t>Rhowch</a:t>
            </a:r>
            <a:r>
              <a:rPr lang="en-GB" sz="4400" dirty="0">
                <a:solidFill>
                  <a:srgbClr val="DC0051"/>
                </a:solidFill>
              </a:rPr>
              <a:t> </a:t>
            </a:r>
            <a:r>
              <a:rPr lang="en-GB" sz="4400" dirty="0" err="1">
                <a:solidFill>
                  <a:srgbClr val="DC0051"/>
                </a:solidFill>
              </a:rPr>
              <a:t>adborth</a:t>
            </a:r>
            <a:r>
              <a:rPr lang="en-GB" sz="4400" dirty="0">
                <a:solidFill>
                  <a:srgbClr val="DC0051"/>
                </a:solidFill>
              </a:rPr>
              <a:t> </a:t>
            </a:r>
            <a:r>
              <a:rPr lang="en-GB" sz="4400" dirty="0" err="1">
                <a:solidFill>
                  <a:srgbClr val="DC0051"/>
                </a:solidFill>
              </a:rPr>
              <a:t>cryno</a:t>
            </a:r>
            <a:endParaRPr lang="en-GB" sz="4400" dirty="0">
              <a:solidFill>
                <a:srgbClr val="DC0051"/>
              </a:solidFill>
            </a:endParaRPr>
          </a:p>
          <a:p>
            <a:pPr marL="0" indent="0">
              <a:lnSpc>
                <a:spcPct val="80000"/>
              </a:lnSpc>
              <a:buClr>
                <a:srgbClr val="FF6600"/>
              </a:buClr>
              <a:buNone/>
            </a:pPr>
            <a:endParaRPr sz="2162" dirty="0">
              <a:solidFill>
                <a:srgbClr val="DC0051"/>
              </a:solidFill>
            </a:endParaRPr>
          </a:p>
        </p:txBody>
      </p:sp>
      <p:sp>
        <p:nvSpPr>
          <p:cNvPr id="143" name="Content Placeholder 2"/>
          <p:cNvSpPr txBox="1"/>
          <p:nvPr/>
        </p:nvSpPr>
        <p:spPr>
          <a:xfrm>
            <a:off x="4790941" y="1236372"/>
            <a:ext cx="407811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defTabSz="905255">
              <a:lnSpc>
                <a:spcPct val="72000"/>
              </a:lnSpc>
              <a:spcBef>
                <a:spcPts val="900"/>
              </a:spcBef>
              <a:defRPr sz="2772"/>
            </a:pPr>
            <a:r>
              <a:rPr dirty="0">
                <a:solidFill>
                  <a:schemeClr val="tx2">
                    <a:lumMod val="50000"/>
                  </a:schemeClr>
                </a:solidFill>
              </a:rPr>
              <a:t>Activity 1</a:t>
            </a:r>
            <a:r>
              <a:rPr lang="en-GB" dirty="0">
                <a:solidFill>
                  <a:schemeClr val="tx2">
                    <a:lumMod val="50000"/>
                  </a:schemeClr>
                </a:solidFill>
              </a:rPr>
              <a:t>:</a:t>
            </a:r>
          </a:p>
          <a:p>
            <a:pPr defTabSz="905255">
              <a:lnSpc>
                <a:spcPct val="72000"/>
              </a:lnSpc>
              <a:spcBef>
                <a:spcPts val="900"/>
              </a:spcBef>
              <a:defRPr sz="2772"/>
            </a:pPr>
            <a:r>
              <a:rPr b="1" dirty="0">
                <a:solidFill>
                  <a:schemeClr val="tx2">
                    <a:lumMod val="50000"/>
                  </a:schemeClr>
                </a:solidFill>
              </a:rPr>
              <a:t>Body of Rights</a:t>
            </a:r>
          </a:p>
          <a:p>
            <a:pPr defTabSz="905255">
              <a:lnSpc>
                <a:spcPct val="72000"/>
              </a:lnSpc>
              <a:spcBef>
                <a:spcPts val="900"/>
              </a:spcBef>
              <a:defRPr sz="2772"/>
            </a:pPr>
            <a:endParaRPr b="1" dirty="0">
              <a:solidFill>
                <a:schemeClr val="tx2">
                  <a:lumMod val="50000"/>
                </a:schemeClr>
              </a:solidFill>
            </a:endParaRPr>
          </a:p>
          <a:p>
            <a:pPr defTabSz="905255">
              <a:lnSpc>
                <a:spcPct val="72000"/>
              </a:lnSpc>
              <a:spcBef>
                <a:spcPts val="900"/>
              </a:spcBef>
              <a:defRPr sz="2376"/>
            </a:pPr>
            <a:r>
              <a:rPr dirty="0">
                <a:solidFill>
                  <a:schemeClr val="tx2">
                    <a:lumMod val="50000"/>
                  </a:schemeClr>
                </a:solidFill>
              </a:rPr>
              <a:t>In small groups, draw the shape of a body on a piece of large paper - A3. If this is a child or young  person growing up in Wales today have a discussion about what they may want to grow up happy, healthy and safe. Place what you think are someone’s needs in the middle of the body and wants on the outside. (using post-its or pens). </a:t>
            </a:r>
            <a:endParaRPr sz="2772" dirty="0">
              <a:solidFill>
                <a:schemeClr val="tx2">
                  <a:lumMod val="50000"/>
                </a:schemeClr>
              </a:solidFill>
            </a:endParaRPr>
          </a:p>
          <a:p>
            <a:pPr defTabSz="905255">
              <a:lnSpc>
                <a:spcPct val="72000"/>
              </a:lnSpc>
              <a:spcBef>
                <a:spcPts val="900"/>
              </a:spcBef>
              <a:defRPr sz="2376"/>
            </a:pPr>
            <a:r>
              <a:rPr dirty="0">
                <a:solidFill>
                  <a:schemeClr val="tx2">
                    <a:lumMod val="50000"/>
                  </a:schemeClr>
                </a:solidFill>
              </a:rPr>
              <a:t>Briefly feedback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ontent Placeholder 1"/>
          <p:cNvSpPr txBox="1">
            <a:spLocks noGrp="1"/>
          </p:cNvSpPr>
          <p:nvPr>
            <p:ph type="body" sz="half" idx="1"/>
          </p:nvPr>
        </p:nvSpPr>
        <p:spPr>
          <a:xfrm>
            <a:off x="200197" y="1331366"/>
            <a:ext cx="4192646" cy="4845598"/>
          </a:xfrm>
          <a:prstGeom prst="rect">
            <a:avLst/>
          </a:prstGeom>
        </p:spPr>
        <p:txBody>
          <a:bodyPr/>
          <a:lstStyle/>
          <a:p>
            <a:pPr marL="0" indent="0" algn="ctr" defTabSz="868680">
              <a:lnSpc>
                <a:spcPct val="64000"/>
              </a:lnSpc>
              <a:spcBef>
                <a:spcPts val="900"/>
              </a:spcBef>
              <a:buSzTx/>
              <a:buNone/>
              <a:defRPr sz="2280" b="1">
                <a:solidFill>
                  <a:srgbClr val="DE0058"/>
                </a:solidFill>
              </a:defRPr>
            </a:pPr>
            <a:r>
              <a:rPr dirty="0"/>
              <a:t>Mae gennym ni Hawliau Dynol, pam mae angen Hawliau Plant?</a:t>
            </a:r>
            <a:endParaRPr sz="1994" dirty="0"/>
          </a:p>
          <a:p>
            <a:pPr marL="217170" indent="-217170" algn="ctr" defTabSz="868680">
              <a:lnSpc>
                <a:spcPct val="64000"/>
              </a:lnSpc>
              <a:spcBef>
                <a:spcPts val="900"/>
              </a:spcBef>
              <a:defRPr sz="2470" b="1">
                <a:solidFill>
                  <a:srgbClr val="DE0058"/>
                </a:solidFill>
              </a:defRPr>
            </a:pPr>
            <a:endParaRPr sz="1994" dirty="0"/>
          </a:p>
          <a:p>
            <a:pPr marL="457200" indent="-457200" defTabSz="868680">
              <a:lnSpc>
                <a:spcPct val="64000"/>
              </a:lnSpc>
              <a:spcBef>
                <a:spcPts val="900"/>
              </a:spcBef>
              <a:buFont typeface="+mj-lt"/>
              <a:buAutoNum type="arabicPeriod"/>
              <a:defRPr sz="1900">
                <a:solidFill>
                  <a:srgbClr val="DE0058"/>
                </a:solidFill>
              </a:defRPr>
            </a:pPr>
            <a:r>
              <a:rPr dirty="0"/>
              <a:t>Mae plant yn fwy agored i gael eu cam-drin a’u hecsbloetio</a:t>
            </a:r>
            <a:endParaRPr sz="2470" dirty="0"/>
          </a:p>
          <a:p>
            <a:pPr marL="457200" indent="-457200" defTabSz="868680">
              <a:lnSpc>
                <a:spcPct val="64000"/>
              </a:lnSpc>
              <a:spcBef>
                <a:spcPts val="900"/>
              </a:spcBef>
              <a:buFont typeface="+mj-lt"/>
              <a:buAutoNum type="arabicPeriod"/>
              <a:defRPr sz="2470">
                <a:solidFill>
                  <a:srgbClr val="DE0058"/>
                </a:solidFill>
              </a:defRPr>
            </a:pPr>
            <a:endParaRPr sz="2470" dirty="0"/>
          </a:p>
          <a:p>
            <a:pPr marL="457200" indent="-457200" defTabSz="868680">
              <a:lnSpc>
                <a:spcPct val="64000"/>
              </a:lnSpc>
              <a:spcBef>
                <a:spcPts val="900"/>
              </a:spcBef>
              <a:buFont typeface="+mj-lt"/>
              <a:buAutoNum type="arabicPeriod"/>
              <a:defRPr sz="1900">
                <a:solidFill>
                  <a:srgbClr val="DE0058"/>
                </a:solidFill>
              </a:defRPr>
            </a:pPr>
            <a:r>
              <a:rPr dirty="0"/>
              <a:t>Yn dibynnu ar eu hoed, mae plant yn ddibynnol ar oedolion yn llwyr neu i raddau helaeth – nid yw eu lles pennaf bob amser yn cael ei ystyried</a:t>
            </a:r>
            <a:endParaRPr sz="2470" dirty="0"/>
          </a:p>
          <a:p>
            <a:pPr marL="457200" indent="-457200" defTabSz="868680">
              <a:lnSpc>
                <a:spcPct val="64000"/>
              </a:lnSpc>
              <a:spcBef>
                <a:spcPts val="900"/>
              </a:spcBef>
              <a:buFont typeface="+mj-lt"/>
              <a:buAutoNum type="arabicPeriod"/>
              <a:defRPr sz="2470">
                <a:solidFill>
                  <a:srgbClr val="DE0058"/>
                </a:solidFill>
              </a:defRPr>
            </a:pPr>
            <a:endParaRPr sz="2470" dirty="0"/>
          </a:p>
          <a:p>
            <a:pPr marL="457200" indent="-457200" defTabSz="868680">
              <a:lnSpc>
                <a:spcPct val="64000"/>
              </a:lnSpc>
              <a:spcBef>
                <a:spcPts val="900"/>
              </a:spcBef>
              <a:buFont typeface="+mj-lt"/>
              <a:buAutoNum type="arabicPeriod"/>
              <a:defRPr sz="1900">
                <a:solidFill>
                  <a:srgbClr val="DE0058"/>
                </a:solidFill>
              </a:defRPr>
            </a:pPr>
            <a:r>
              <a:rPr dirty="0"/>
              <a:t>Mae plant yn wynebu llu o derfynau oed cyfreithiol pryd y bernir eu bod nhw’n gallu gwneud penderfyniadau drostynt eu hunain</a:t>
            </a:r>
            <a:endParaRPr sz="2470" dirty="0"/>
          </a:p>
          <a:p>
            <a:pPr marL="457200" indent="-457200" defTabSz="868680">
              <a:lnSpc>
                <a:spcPct val="64000"/>
              </a:lnSpc>
              <a:spcBef>
                <a:spcPts val="900"/>
              </a:spcBef>
              <a:buFont typeface="+mj-lt"/>
              <a:buAutoNum type="arabicPeriod"/>
              <a:defRPr sz="2470">
                <a:solidFill>
                  <a:srgbClr val="DE0058"/>
                </a:solidFill>
              </a:defRPr>
            </a:pPr>
            <a:endParaRPr sz="2470" dirty="0"/>
          </a:p>
          <a:p>
            <a:pPr marL="457200" indent="-457200" defTabSz="868680">
              <a:lnSpc>
                <a:spcPct val="64000"/>
              </a:lnSpc>
              <a:spcBef>
                <a:spcPts val="900"/>
              </a:spcBef>
              <a:buFont typeface="+mj-lt"/>
              <a:buAutoNum type="arabicPeriod"/>
              <a:defRPr sz="1900">
                <a:solidFill>
                  <a:srgbClr val="DE0058"/>
                </a:solidFill>
              </a:defRPr>
            </a:pPr>
            <a:r>
              <a:rPr dirty="0"/>
              <a:t>Mae plant yn aml heb lais</a:t>
            </a:r>
          </a:p>
        </p:txBody>
      </p:sp>
      <p:sp>
        <p:nvSpPr>
          <p:cNvPr id="148" name="Content Placeholder 2"/>
          <p:cNvSpPr txBox="1"/>
          <p:nvPr/>
        </p:nvSpPr>
        <p:spPr>
          <a:xfrm>
            <a:off x="4613097" y="1331366"/>
            <a:ext cx="4294598" cy="484559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normAutofit/>
          </a:bodyPr>
          <a:lstStyle/>
          <a:p>
            <a:pPr defTabSz="841247">
              <a:lnSpc>
                <a:spcPct val="64000"/>
              </a:lnSpc>
              <a:spcBef>
                <a:spcPts val="900"/>
              </a:spcBef>
              <a:defRPr sz="2392" b="1">
                <a:solidFill>
                  <a:srgbClr val="404040"/>
                </a:solidFill>
              </a:defRPr>
            </a:pPr>
            <a:r>
              <a:t>We have Human Rights, why do we need Children’s Rights?</a:t>
            </a:r>
            <a:endParaRPr sz="2116"/>
          </a:p>
          <a:p>
            <a:pPr defTabSz="841247">
              <a:lnSpc>
                <a:spcPct val="64000"/>
              </a:lnSpc>
              <a:spcBef>
                <a:spcPts val="900"/>
              </a:spcBef>
              <a:defRPr sz="2852">
                <a:solidFill>
                  <a:srgbClr val="404040"/>
                </a:solidFill>
              </a:defRPr>
            </a:pPr>
            <a:endParaRPr sz="2116"/>
          </a:p>
          <a:p>
            <a:pPr defTabSz="841247">
              <a:lnSpc>
                <a:spcPct val="64000"/>
              </a:lnSpc>
              <a:spcBef>
                <a:spcPts val="900"/>
              </a:spcBef>
              <a:buSzPct val="100000"/>
              <a:buAutoNum type="arabicPeriod"/>
              <a:defRPr sz="2024">
                <a:solidFill>
                  <a:srgbClr val="404040"/>
                </a:solidFill>
              </a:defRPr>
            </a:pPr>
            <a:r>
              <a:t>Children are more vulnerable to abuse and exploitation</a:t>
            </a:r>
            <a:endParaRPr sz="2116"/>
          </a:p>
          <a:p>
            <a:pPr defTabSz="841247">
              <a:lnSpc>
                <a:spcPct val="64000"/>
              </a:lnSpc>
              <a:spcBef>
                <a:spcPts val="900"/>
              </a:spcBef>
              <a:buSzPct val="100000"/>
              <a:buAutoNum type="arabicPeriod"/>
              <a:defRPr sz="2392">
                <a:solidFill>
                  <a:srgbClr val="404040"/>
                </a:solidFill>
              </a:defRPr>
            </a:pPr>
            <a:endParaRPr sz="2116"/>
          </a:p>
          <a:p>
            <a:pPr defTabSz="841247">
              <a:lnSpc>
                <a:spcPct val="64000"/>
              </a:lnSpc>
              <a:spcBef>
                <a:spcPts val="900"/>
              </a:spcBef>
              <a:buSzPct val="100000"/>
              <a:buAutoNum type="arabicPeriod" startAt="2"/>
              <a:defRPr sz="2024">
                <a:solidFill>
                  <a:srgbClr val="404040"/>
                </a:solidFill>
              </a:defRPr>
            </a:pPr>
            <a:r>
              <a:t>Dependent on age, children are entirely or mostly dependent on adults – best interests not always considered</a:t>
            </a:r>
            <a:endParaRPr sz="2116"/>
          </a:p>
          <a:p>
            <a:pPr defTabSz="841247">
              <a:lnSpc>
                <a:spcPct val="64000"/>
              </a:lnSpc>
              <a:spcBef>
                <a:spcPts val="900"/>
              </a:spcBef>
              <a:buSzPct val="100000"/>
              <a:buAutoNum type="arabicPeriod" startAt="2"/>
              <a:defRPr sz="2392">
                <a:solidFill>
                  <a:srgbClr val="404040"/>
                </a:solidFill>
              </a:defRPr>
            </a:pPr>
            <a:endParaRPr sz="2116"/>
          </a:p>
          <a:p>
            <a:pPr defTabSz="841247">
              <a:lnSpc>
                <a:spcPct val="64000"/>
              </a:lnSpc>
              <a:spcBef>
                <a:spcPts val="900"/>
              </a:spcBef>
              <a:buSzPct val="100000"/>
              <a:buAutoNum type="arabicPeriod" startAt="3"/>
              <a:defRPr sz="2024">
                <a:solidFill>
                  <a:srgbClr val="404040"/>
                </a:solidFill>
              </a:defRPr>
            </a:pPr>
            <a:r>
              <a:t>Children face an array of legal minimum ages at which they are considered capable of making decisions for themselves</a:t>
            </a:r>
            <a:endParaRPr sz="2116"/>
          </a:p>
          <a:p>
            <a:pPr defTabSz="841247">
              <a:lnSpc>
                <a:spcPct val="64000"/>
              </a:lnSpc>
              <a:spcBef>
                <a:spcPts val="900"/>
              </a:spcBef>
              <a:buSzPct val="100000"/>
              <a:buAutoNum type="arabicPeriod" startAt="3"/>
              <a:defRPr sz="2392">
                <a:solidFill>
                  <a:srgbClr val="404040"/>
                </a:solidFill>
              </a:defRPr>
            </a:pPr>
            <a:endParaRPr sz="2116"/>
          </a:p>
          <a:p>
            <a:pPr defTabSz="841247">
              <a:lnSpc>
                <a:spcPct val="64000"/>
              </a:lnSpc>
              <a:spcBef>
                <a:spcPts val="900"/>
              </a:spcBef>
              <a:buSzPct val="100000"/>
              <a:buAutoNum type="arabicPeriod" startAt="4"/>
              <a:defRPr sz="2024">
                <a:solidFill>
                  <a:srgbClr val="404040"/>
                </a:solidFill>
              </a:defRPr>
            </a:pPr>
            <a:r>
              <a:t>Children are often voiceless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ontent Placeholder 1"/>
          <p:cNvSpPr txBox="1">
            <a:spLocks noGrp="1"/>
          </p:cNvSpPr>
          <p:nvPr>
            <p:ph type="body" sz="half" idx="1"/>
          </p:nvPr>
        </p:nvSpPr>
        <p:spPr>
          <a:xfrm>
            <a:off x="5328357" y="1725659"/>
            <a:ext cx="2785759" cy="4784039"/>
          </a:xfrm>
          <a:prstGeom prst="rect">
            <a:avLst/>
          </a:prstGeom>
        </p:spPr>
        <p:txBody>
          <a:bodyPr/>
          <a:lstStyle>
            <a:lvl1pPr marL="0" indent="0" algn="ctr">
              <a:buSzTx/>
              <a:buNone/>
              <a:defRPr>
                <a:solidFill>
                  <a:srgbClr val="DC0051"/>
                </a:solidFill>
              </a:defRPr>
            </a:lvl1pPr>
          </a:lstStyle>
          <a:p>
            <a:r>
              <a:rPr lang="en-GB" dirty="0">
                <a:solidFill>
                  <a:schemeClr val="tx2">
                    <a:lumMod val="50000"/>
                  </a:schemeClr>
                </a:solidFill>
              </a:rPr>
              <a:t>Video - </a:t>
            </a:r>
            <a:r>
              <a:rPr dirty="0">
                <a:solidFill>
                  <a:schemeClr val="tx2">
                    <a:lumMod val="50000"/>
                  </a:schemeClr>
                </a:solidFill>
              </a:rPr>
              <a:t>Children’s Wrongs</a:t>
            </a:r>
          </a:p>
        </p:txBody>
      </p:sp>
      <p:pic>
        <p:nvPicPr>
          <p:cNvPr id="153" name="Screen Shot 2018-03-16 at 10.04.46.png" descr="Screen Shot 2018-03-16 at 10.04.46.png">
            <a:hlinkClick r:id="rId3"/>
          </p:cNvPr>
          <p:cNvPicPr>
            <a:picLocks noChangeAspect="1"/>
          </p:cNvPicPr>
          <p:nvPr/>
        </p:nvPicPr>
        <p:blipFill>
          <a:blip r:embed="rId4">
            <a:extLst/>
          </a:blip>
          <a:stretch>
            <a:fillRect/>
          </a:stretch>
        </p:blipFill>
        <p:spPr>
          <a:xfrm>
            <a:off x="4852934" y="3052243"/>
            <a:ext cx="3915145" cy="2185957"/>
          </a:xfrm>
          <a:prstGeom prst="rect">
            <a:avLst/>
          </a:prstGeom>
          <a:ln w="12700">
            <a:miter lim="400000"/>
          </a:ln>
        </p:spPr>
      </p:pic>
      <p:pic>
        <p:nvPicPr>
          <p:cNvPr id="2" name="Picture 1">
            <a:hlinkClick r:id="rId5"/>
          </p:cNvPr>
          <p:cNvPicPr>
            <a:picLocks noChangeAspect="1"/>
          </p:cNvPicPr>
          <p:nvPr/>
        </p:nvPicPr>
        <p:blipFill>
          <a:blip r:embed="rId6"/>
          <a:stretch>
            <a:fillRect/>
          </a:stretch>
        </p:blipFill>
        <p:spPr>
          <a:xfrm>
            <a:off x="576118" y="2997159"/>
            <a:ext cx="3998804" cy="2241041"/>
          </a:xfrm>
          <a:prstGeom prst="rect">
            <a:avLst/>
          </a:prstGeom>
        </p:spPr>
      </p:pic>
      <p:sp>
        <p:nvSpPr>
          <p:cNvPr id="3" name="TextBox 2"/>
          <p:cNvSpPr txBox="1"/>
          <p:nvPr/>
        </p:nvSpPr>
        <p:spPr>
          <a:xfrm>
            <a:off x="1225953" y="1725659"/>
            <a:ext cx="2699133"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err="1">
                <a:ln>
                  <a:noFill/>
                </a:ln>
                <a:solidFill>
                  <a:srgbClr val="DE0057"/>
                </a:solidFill>
                <a:effectLst/>
                <a:uFillTx/>
                <a:latin typeface="+mj-lt"/>
                <a:ea typeface="+mj-ea"/>
                <a:cs typeface="+mj-cs"/>
                <a:sym typeface="Calibri"/>
              </a:rPr>
              <a:t>Fideo</a:t>
            </a:r>
            <a:r>
              <a:rPr kumimoji="0" lang="en-GB" sz="2800" b="0" i="0" u="none" strike="noStrike" cap="none" spc="0" normalizeH="0" baseline="0" dirty="0">
                <a:ln>
                  <a:noFill/>
                </a:ln>
                <a:solidFill>
                  <a:srgbClr val="DE0057"/>
                </a:solidFill>
                <a:effectLst/>
                <a:uFillTx/>
                <a:latin typeface="+mj-lt"/>
                <a:ea typeface="+mj-ea"/>
                <a:cs typeface="+mj-cs"/>
                <a:sym typeface="Calibri"/>
              </a:rPr>
              <a:t> - </a:t>
            </a:r>
            <a:r>
              <a:rPr kumimoji="0" lang="en-GB" sz="2800" b="0" i="0" u="none" strike="noStrike" cap="none" spc="0" normalizeH="0" baseline="0" dirty="0" err="1">
                <a:ln>
                  <a:noFill/>
                </a:ln>
                <a:solidFill>
                  <a:srgbClr val="DE0057"/>
                </a:solidFill>
                <a:effectLst/>
                <a:uFillTx/>
                <a:latin typeface="+mj-lt"/>
                <a:ea typeface="+mj-ea"/>
                <a:cs typeface="+mj-cs"/>
                <a:sym typeface="Calibri"/>
              </a:rPr>
              <a:t>Hawliau</a:t>
            </a:r>
            <a:r>
              <a:rPr kumimoji="0" lang="en-GB" sz="2800" b="0" i="0" u="none" strike="noStrike" cap="none" spc="0" normalizeH="0" baseline="0" dirty="0">
                <a:ln>
                  <a:noFill/>
                </a:ln>
                <a:solidFill>
                  <a:srgbClr val="DE0057"/>
                </a:solidFill>
                <a:effectLst/>
                <a:uFillTx/>
                <a:latin typeface="+mj-lt"/>
                <a:ea typeface="+mj-ea"/>
                <a:cs typeface="+mj-cs"/>
                <a:sym typeface="Calibri"/>
              </a:rPr>
              <a:t> Plant?</a:t>
            </a:r>
            <a:r>
              <a:rPr kumimoji="0" lang="en-GB" sz="2800" b="0" i="0" u="none" strike="noStrike" cap="none" spc="0" normalizeH="0" dirty="0">
                <a:ln>
                  <a:noFill/>
                </a:ln>
                <a:solidFill>
                  <a:srgbClr val="DE0057"/>
                </a:solidFill>
                <a:effectLst/>
                <a:uFillTx/>
                <a:latin typeface="+mj-lt"/>
                <a:ea typeface="+mj-ea"/>
                <a:cs typeface="+mj-cs"/>
                <a:sym typeface="Calibri"/>
              </a:rPr>
              <a:t> Ha!</a:t>
            </a:r>
            <a:endParaRPr kumimoji="0" lang="en-GB" sz="2800" b="0" i="0" u="none" strike="noStrike" cap="none" spc="0" normalizeH="0" baseline="0" dirty="0">
              <a:ln>
                <a:noFill/>
              </a:ln>
              <a:solidFill>
                <a:srgbClr val="DE0057"/>
              </a:solidFill>
              <a:effectLst/>
              <a:uFillTx/>
              <a:latin typeface="+mj-lt"/>
              <a:ea typeface="+mj-ea"/>
              <a:cs typeface="+mj-cs"/>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edaaa3-7766-4c66-951e-371f72d67791"/>
    <Work_x0020_Item_x0020_ID xmlns="f4edaaa3-7766-4c66-951e-371f72d67791">WI-1200</Work_x0020_Item_x0020_ID>
    <b320d370388c44299cd10c36d6d0ab84 xmlns="f4edaaa3-7766-4c66-951e-371f72d67791">
      <Terms xmlns="http://schemas.microsoft.com/office/infopath/2007/PartnerControls"/>
    </b320d370388c44299cd10c36d6d0ab8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A65134CF10048AE7E66433A3ADF0C" ma:contentTypeVersion="" ma:contentTypeDescription="Create a new document." ma:contentTypeScope="" ma:versionID="8db9e2e765c3a194f689cb6bbc9bc92d">
  <xsd:schema xmlns:xsd="http://www.w3.org/2001/XMLSchema" xmlns:xs="http://www.w3.org/2001/XMLSchema" xmlns:p="http://schemas.microsoft.com/office/2006/metadata/properties" xmlns:ns2="f4edaaa3-7766-4c66-951e-371f72d67791" targetNamespace="http://schemas.microsoft.com/office/2006/metadata/properties" ma:root="true" ma:fieldsID="7d45ee2d23bee23103d31a592fe5a823" ns2:_="">
    <xsd:import namespace="f4edaaa3-7766-4c66-951e-371f72d67791"/>
    <xsd:element name="properties">
      <xsd:complexType>
        <xsd:sequence>
          <xsd:element name="documentManagement">
            <xsd:complexType>
              <xsd:all>
                <xsd:element ref="ns2:b320d370388c44299cd10c36d6d0ab84" minOccurs="0"/>
                <xsd:element ref="ns2:TaxCatchAll" minOccurs="0"/>
                <xsd:element ref="ns2:Work_x0020_Item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aaa3-7766-4c66-951e-371f72d67791" elementFormDefault="qualified">
    <xsd:import namespace="http://schemas.microsoft.com/office/2006/documentManagement/types"/>
    <xsd:import namespace="http://schemas.microsoft.com/office/infopath/2007/PartnerControls"/>
    <xsd:element name="b320d370388c44299cd10c36d6d0ab84" ma:index="9" nillable="true" ma:taxonomy="true" ma:internalName="b320d370388c44299cd10c36d6d0ab84" ma:taxonomyFieldName="Work_x0020_Item_x0020_Category" ma:displayName="Work Item Category" ma:default="" ma:fieldId="{b320d370-388c-4429-9cd1-0c36d6d0ab84}" ma:sspId="610c4be2-fdc0-4dd3-b835-b5e999368cff" ma:termSetId="b1f5c70e-fd7a-4563-8a58-8c90b4181bdc"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96046bd6-6a06-4627-87fd-4da9d42fd848}" ma:internalName="TaxCatchAll" ma:showField="CatchAllData" ma:web="f4edaaa3-7766-4c66-951e-371f72d67791">
      <xsd:complexType>
        <xsd:complexContent>
          <xsd:extension base="dms:MultiChoiceLookup">
            <xsd:sequence>
              <xsd:element name="Value" type="dms:Lookup" maxOccurs="unbounded" minOccurs="0" nillable="true"/>
            </xsd:sequence>
          </xsd:extension>
        </xsd:complexContent>
      </xsd:complexType>
    </xsd:element>
    <xsd:element name="Work_x0020_Item_x0020_ID" ma:index="11" nillable="true" ma:displayName="Work Item ID" ma:internalName="Work_x0020_Item_x0020_ID">
      <xsd:simpleType>
        <xsd:restriction base="dms:Text">
          <xsd:maxLength value="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CAA8C8-9F09-4AA2-9994-3086F6E31203}">
  <ds:schemaRefs>
    <ds:schemaRef ds:uri="http://schemas.microsoft.com/sharepoint/v3/contenttype/forms"/>
  </ds:schemaRefs>
</ds:datastoreItem>
</file>

<file path=customXml/itemProps2.xml><?xml version="1.0" encoding="utf-8"?>
<ds:datastoreItem xmlns:ds="http://schemas.openxmlformats.org/officeDocument/2006/customXml" ds:itemID="{2FB1BA8A-6D6E-498D-A85B-5F01D9258391}">
  <ds:schemaRefs>
    <ds:schemaRef ds:uri="http://schemas.microsoft.com/office/2006/metadata/properties"/>
    <ds:schemaRef ds:uri="http://schemas.microsoft.com/office/infopath/2007/PartnerControls"/>
    <ds:schemaRef ds:uri="f4edaaa3-7766-4c66-951e-371f72d67791"/>
  </ds:schemaRefs>
</ds:datastoreItem>
</file>

<file path=customXml/itemProps3.xml><?xml version="1.0" encoding="utf-8"?>
<ds:datastoreItem xmlns:ds="http://schemas.openxmlformats.org/officeDocument/2006/customXml" ds:itemID="{BB594C55-10DC-4791-887F-3B6047465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daaa3-7766-4c66-951e-371f72d67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1982</TotalTime>
  <Words>3820</Words>
  <Application>Microsoft Macintosh PowerPoint</Application>
  <PresentationFormat>On-screen Show (4:3)</PresentationFormat>
  <Paragraphs>386</Paragraphs>
  <Slides>23</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 Evans</dc:creator>
  <cp:lastModifiedBy>Microsoft Office User</cp:lastModifiedBy>
  <cp:revision>30</cp:revision>
  <dcterms:created xsi:type="dcterms:W3CDTF">2018-05-21T12:43:08Z</dcterms:created>
  <dcterms:modified xsi:type="dcterms:W3CDTF">2018-09-13T09:19:50Z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0x010100CE4A65134CF10048AE7E66433A3ADF0C</vt:lpwstr>
  </property>
</Properties>
</file>