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4" r:id="rId3"/>
    <p:sldId id="297" r:id="rId4"/>
    <p:sldId id="299" r:id="rId5"/>
    <p:sldId id="298" r:id="rId6"/>
    <p:sldId id="296" r:id="rId7"/>
    <p:sldId id="271" r:id="rId8"/>
    <p:sldId id="291" r:id="rId9"/>
    <p:sldId id="300" r:id="rId10"/>
    <p:sldId id="279" r:id="rId11"/>
    <p:sldId id="301"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 initials="S" lastIdx="2" clrIdx="0">
    <p:extLst>
      <p:ext uri="{19B8F6BF-5375-455C-9EA6-DF929625EA0E}">
        <p15:presenceInfo xmlns:p15="http://schemas.microsoft.com/office/powerpoint/2012/main" userId="SH" providerId="None"/>
      </p:ext>
    </p:extLst>
  </p:cmAuthor>
  <p:cmAuthor id="2" name="Kath Mattingly" initials="KM" lastIdx="4" clrIdx="1">
    <p:extLst>
      <p:ext uri="{19B8F6BF-5375-455C-9EA6-DF929625EA0E}">
        <p15:presenceInfo xmlns:p15="http://schemas.microsoft.com/office/powerpoint/2012/main" userId="S-1-5-21-4224774052-515321826-452706224-1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7489" autoAdjust="0"/>
  </p:normalViewPr>
  <p:slideViewPr>
    <p:cSldViewPr snapToGrid="0">
      <p:cViewPr varScale="1">
        <p:scale>
          <a:sx n="40" d="100"/>
          <a:sy n="40" d="100"/>
        </p:scale>
        <p:origin x="1164"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35055-E27D-4C16-9932-AE70FF1B435C}" type="datetimeFigureOut">
              <a:rPr lang="en-GB" smtClean="0"/>
              <a:t>30/01/2017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9391A-6DA5-4654-924A-C8E4262C7659}" type="slidenum">
              <a:rPr lang="en-GB" smtClean="0"/>
              <a:t>‹#›</a:t>
            </a:fld>
            <a:endParaRPr lang="en-GB"/>
          </a:p>
        </p:txBody>
      </p:sp>
    </p:spTree>
    <p:extLst>
      <p:ext uri="{BB962C8B-B14F-4D97-AF65-F5344CB8AC3E}">
        <p14:creationId xmlns:p14="http://schemas.microsoft.com/office/powerpoint/2010/main" val="342719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GtBF5DgTaj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smtClean="0"/>
              <a:t>Sally Holland is the Children’s Commissioner for Wales.  She is</a:t>
            </a:r>
            <a:r>
              <a:rPr lang="en-GB" sz="1800" baseline="0" smtClean="0"/>
              <a:t> the third children’s commissioner in Wales and has held the post since 2015.</a:t>
            </a:r>
            <a:endParaRPr lang="en-GB" sz="1800" dirty="0"/>
          </a:p>
        </p:txBody>
      </p:sp>
      <p:sp>
        <p:nvSpPr>
          <p:cNvPr id="4" name="Slide Number Placeholder 3"/>
          <p:cNvSpPr>
            <a:spLocks noGrp="1"/>
          </p:cNvSpPr>
          <p:nvPr>
            <p:ph type="sldNum" sz="quarter" idx="10"/>
          </p:nvPr>
        </p:nvSpPr>
        <p:spPr/>
        <p:txBody>
          <a:bodyPr/>
          <a:lstStyle/>
          <a:p>
            <a:fld id="{36168537-78D0-469E-99C4-C1D1E2A00AEA}" type="slidenum">
              <a:rPr lang="en-GB" smtClean="0"/>
              <a:pPr/>
              <a:t>1</a:t>
            </a:fld>
            <a:endParaRPr lang="en-GB"/>
          </a:p>
        </p:txBody>
      </p:sp>
    </p:spTree>
    <p:extLst>
      <p:ext uri="{BB962C8B-B14F-4D97-AF65-F5344CB8AC3E}">
        <p14:creationId xmlns:p14="http://schemas.microsoft.com/office/powerpoint/2010/main" val="2984282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Super Ambassadors in this school are…..</a:t>
            </a:r>
          </a:p>
          <a:p>
            <a:endParaRPr lang="en-GB" baseline="0" dirty="0" smtClean="0"/>
          </a:p>
          <a:p>
            <a:r>
              <a:rPr lang="en-GB" baseline="0" dirty="0" smtClean="0"/>
              <a:t>[This is a good opportunity to tell everyone the names of the Ambassadors in your school]</a:t>
            </a:r>
          </a:p>
          <a:p>
            <a:endParaRPr lang="en-GB" baseline="0" dirty="0" smtClean="0"/>
          </a:p>
          <a:p>
            <a:r>
              <a:rPr lang="en-GB" baseline="0" dirty="0" smtClean="0"/>
              <a:t>Come and talk to us if you want to find out more about your rights or if you’d like to help us with our jobs.  </a:t>
            </a:r>
          </a:p>
          <a:p>
            <a:endParaRPr lang="en-GB" baseline="0" dirty="0" smtClean="0"/>
          </a:p>
          <a:p>
            <a:r>
              <a:rPr lang="en-GB" baseline="0" dirty="0" smtClean="0"/>
              <a:t>[This is a good opportunity to get other children involved with any current activities]</a:t>
            </a:r>
          </a:p>
          <a:p>
            <a:endParaRPr lang="en-GB" baseline="0" dirty="0" smtClean="0"/>
          </a:p>
        </p:txBody>
      </p:sp>
      <p:sp>
        <p:nvSpPr>
          <p:cNvPr id="4" name="Slide Number Placeholder 3"/>
          <p:cNvSpPr>
            <a:spLocks noGrp="1"/>
          </p:cNvSpPr>
          <p:nvPr>
            <p:ph type="sldNum" sz="quarter" idx="10"/>
          </p:nvPr>
        </p:nvSpPr>
        <p:spPr/>
        <p:txBody>
          <a:bodyPr/>
          <a:lstStyle/>
          <a:p>
            <a:fld id="{7EF9391A-6DA5-4654-924A-C8E4262C7659}" type="slidenum">
              <a:rPr lang="en-GB" smtClean="0"/>
              <a:t>10</a:t>
            </a:fld>
            <a:endParaRPr lang="en-GB"/>
          </a:p>
        </p:txBody>
      </p:sp>
    </p:spTree>
    <p:extLst>
      <p:ext uri="{BB962C8B-B14F-4D97-AF65-F5344CB8AC3E}">
        <p14:creationId xmlns:p14="http://schemas.microsoft.com/office/powerpoint/2010/main" val="70637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Sally can also help you if you think you are being treated unfairly.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CLICK ON THE VIDEO and it will explain how Sally’s office does this: </a:t>
            </a:r>
            <a:r>
              <a:rPr lang="en-GB" sz="1200" u="sng" kern="1200" dirty="0" smtClean="0">
                <a:solidFill>
                  <a:schemeClr val="tx1"/>
                </a:solidFill>
                <a:effectLst/>
                <a:latin typeface="+mn-lt"/>
                <a:ea typeface="+mn-ea"/>
                <a:cs typeface="+mn-cs"/>
                <a:hlinkClick r:id="rId3"/>
              </a:rPr>
              <a:t>https://youtu.be/GtBF5DgTajo</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can call Sally’s office if you are worried you are not getting your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Any adult that is worried about a child can also call Sally’s office on the same number. </a:t>
            </a:r>
          </a:p>
          <a:p>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84683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also</a:t>
            </a:r>
            <a:r>
              <a:rPr lang="en-GB" baseline="0" dirty="0" smtClean="0"/>
              <a:t> contact the Children’s Commissioner in any of these ways. </a:t>
            </a:r>
          </a:p>
        </p:txBody>
      </p:sp>
      <p:sp>
        <p:nvSpPr>
          <p:cNvPr id="4" name="Slide Number Placeholder 3"/>
          <p:cNvSpPr>
            <a:spLocks noGrp="1"/>
          </p:cNvSpPr>
          <p:nvPr>
            <p:ph type="sldNum" sz="quarter" idx="10"/>
          </p:nvPr>
        </p:nvSpPr>
        <p:spPr/>
        <p:txBody>
          <a:bodyPr/>
          <a:lstStyle/>
          <a:p>
            <a:fld id="{7EF9391A-6DA5-4654-924A-C8E4262C7659}" type="slidenum">
              <a:rPr lang="en-GB" smtClean="0"/>
              <a:t>12</a:t>
            </a:fld>
            <a:endParaRPr lang="en-GB"/>
          </a:p>
        </p:txBody>
      </p:sp>
    </p:spTree>
    <p:extLst>
      <p:ext uri="{BB962C8B-B14F-4D97-AF65-F5344CB8AC3E}">
        <p14:creationId xmlns:p14="http://schemas.microsoft.com/office/powerpoint/2010/main" val="367559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smtClean="0"/>
              <a:t>This is Sally Holland,</a:t>
            </a:r>
            <a:r>
              <a:rPr lang="en-GB" sz="1800" baseline="0" dirty="0" smtClean="0"/>
              <a:t> the</a:t>
            </a:r>
            <a:r>
              <a:rPr lang="en-GB" sz="1800" dirty="0" smtClean="0"/>
              <a:t> Children’s Commissioner for Wales.  Sally</a:t>
            </a:r>
            <a:r>
              <a:rPr lang="en-GB" sz="1800" baseline="0" dirty="0" smtClean="0"/>
              <a:t> </a:t>
            </a:r>
            <a:r>
              <a:rPr lang="en-GB" sz="1800" dirty="0" smtClean="0"/>
              <a:t>is</a:t>
            </a:r>
            <a:r>
              <a:rPr lang="en-GB" sz="1800" baseline="0" dirty="0" smtClean="0"/>
              <a:t> the third children’s commissioner in Wales.  Play the video to hear Sally explain her role as Children’s Commissioner.  </a:t>
            </a:r>
            <a:endParaRPr lang="en-GB" sz="1800" dirty="0">
              <a:solidFill>
                <a:srgbClr val="FF0000"/>
              </a:solidFill>
            </a:endParaRPr>
          </a:p>
        </p:txBody>
      </p:sp>
      <p:sp>
        <p:nvSpPr>
          <p:cNvPr id="4" name="Slide Number Placeholder 3"/>
          <p:cNvSpPr>
            <a:spLocks noGrp="1"/>
          </p:cNvSpPr>
          <p:nvPr>
            <p:ph type="sldNum" sz="quarter" idx="10"/>
          </p:nvPr>
        </p:nvSpPr>
        <p:spPr/>
        <p:txBody>
          <a:bodyPr/>
          <a:lstStyle/>
          <a:p>
            <a:fld id="{36168537-78D0-469E-99C4-C1D1E2A00AEA}" type="slidenum">
              <a:rPr lang="en-GB" smtClean="0"/>
              <a:pPr/>
              <a:t>2</a:t>
            </a:fld>
            <a:endParaRPr lang="en-GB"/>
          </a:p>
        </p:txBody>
      </p:sp>
    </p:spTree>
    <p:extLst>
      <p:ext uri="{BB962C8B-B14F-4D97-AF65-F5344CB8AC3E}">
        <p14:creationId xmlns:p14="http://schemas.microsoft.com/office/powerpoint/2010/main" val="49692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Sally has five important jobs.  The</a:t>
            </a:r>
            <a:r>
              <a:rPr lang="en-GB" baseline="0" dirty="0" smtClean="0"/>
              <a:t> first is to listen to what children in Wales think and hear about their experiences. </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3</a:t>
            </a:fld>
            <a:endParaRPr lang="en-GB"/>
          </a:p>
        </p:txBody>
      </p:sp>
    </p:spTree>
    <p:extLst>
      <p:ext uri="{BB962C8B-B14F-4D97-AF65-F5344CB8AC3E}">
        <p14:creationId xmlns:p14="http://schemas.microsoft.com/office/powerpoint/2010/main" val="149116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a:t>
            </a:r>
            <a:r>
              <a:rPr lang="en-GB" baseline="0" dirty="0" smtClean="0"/>
              <a:t> job is to speak up for children so that adults consider children when they make decisions. </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4</a:t>
            </a:fld>
            <a:endParaRPr lang="en-GB"/>
          </a:p>
        </p:txBody>
      </p:sp>
    </p:spTree>
    <p:extLst>
      <p:ext uri="{BB962C8B-B14F-4D97-AF65-F5344CB8AC3E}">
        <p14:creationId xmlns:p14="http://schemas.microsoft.com/office/powerpoint/2010/main" val="59602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Sally tells children and young people about their rights in lots of ways.</a:t>
            </a:r>
            <a:r>
              <a:rPr lang="en-GB" baseline="0" dirty="0" smtClean="0"/>
              <a:t>  An important way is through the Super Ambassador scheme.  Super Ambassadors need to make sure that children in their school know that they have rights and what their rights are. </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5</a:t>
            </a:fld>
            <a:endParaRPr lang="en-GB"/>
          </a:p>
        </p:txBody>
      </p:sp>
    </p:spTree>
    <p:extLst>
      <p:ext uri="{BB962C8B-B14F-4D97-AF65-F5344CB8AC3E}">
        <p14:creationId xmlns:p14="http://schemas.microsoft.com/office/powerpoint/2010/main" val="119310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Sally and her team work to</a:t>
            </a:r>
            <a:r>
              <a:rPr lang="en-GB" baseline="0" dirty="0" smtClean="0"/>
              <a:t> make sure that all children in Wales get their rights. </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6</a:t>
            </a:fld>
            <a:endParaRPr lang="en-GB"/>
          </a:p>
        </p:txBody>
      </p:sp>
    </p:spTree>
    <p:extLst>
      <p:ext uri="{BB962C8B-B14F-4D97-AF65-F5344CB8AC3E}">
        <p14:creationId xmlns:p14="http://schemas.microsoft.com/office/powerpoint/2010/main" val="335078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free</a:t>
            </a:r>
            <a:r>
              <a:rPr lang="en-GB" baseline="0" dirty="0" smtClean="0"/>
              <a:t> phone number you can call to talk to Sally’s team.  We’ll show it at the end of the presentation and you can also find it on the Children’s Rights posters in school. </a:t>
            </a:r>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7</a:t>
            </a:fld>
            <a:endParaRPr lang="en-GB"/>
          </a:p>
        </p:txBody>
      </p:sp>
    </p:spTree>
    <p:extLst>
      <p:ext uri="{BB962C8B-B14F-4D97-AF65-F5344CB8AC3E}">
        <p14:creationId xmlns:p14="http://schemas.microsoft.com/office/powerpoint/2010/main" val="16202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Children’s rights are the things that all children should experience to be happy, healthy and safe.  Every child under 18 has rights.  </a:t>
            </a:r>
          </a:p>
          <a:p>
            <a:endParaRPr lang="en-GB" dirty="0"/>
          </a:p>
        </p:txBody>
      </p:sp>
      <p:sp>
        <p:nvSpPr>
          <p:cNvPr id="4" name="Slide Number Placeholder 3"/>
          <p:cNvSpPr>
            <a:spLocks noGrp="1"/>
          </p:cNvSpPr>
          <p:nvPr>
            <p:ph type="sldNum" sz="quarter" idx="10"/>
          </p:nvPr>
        </p:nvSpPr>
        <p:spPr/>
        <p:txBody>
          <a:bodyPr/>
          <a:lstStyle/>
          <a:p>
            <a:fld id="{7EF9391A-6DA5-4654-924A-C8E4262C7659}" type="slidenum">
              <a:rPr lang="en-GB" smtClean="0"/>
              <a:t>8</a:t>
            </a:fld>
            <a:endParaRPr lang="en-GB"/>
          </a:p>
        </p:txBody>
      </p:sp>
    </p:spTree>
    <p:extLst>
      <p:ext uri="{BB962C8B-B14F-4D97-AF65-F5344CB8AC3E}">
        <p14:creationId xmlns:p14="http://schemas.microsoft.com/office/powerpoint/2010/main" val="158015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video shows how the United Nations and the different countries of the world developed the list of things that all children and young people need to be happy, healthy and safe.  This is called the Convention on the Rights of the Child.  CLICK ON THE PICTURE TO PLAY: </a:t>
            </a:r>
          </a:p>
          <a:p>
            <a:r>
              <a:rPr lang="en-GB" baseline="0" dirty="0" smtClean="0"/>
              <a:t>[Hyperlinked to http://www.uncrcletsgetitright.co.uk/index.php/training-materials/videos]</a:t>
            </a:r>
          </a:p>
        </p:txBody>
      </p:sp>
      <p:sp>
        <p:nvSpPr>
          <p:cNvPr id="4" name="Slide Number Placeholder 3"/>
          <p:cNvSpPr>
            <a:spLocks noGrp="1"/>
          </p:cNvSpPr>
          <p:nvPr>
            <p:ph type="sldNum" sz="quarter" idx="10"/>
          </p:nvPr>
        </p:nvSpPr>
        <p:spPr/>
        <p:txBody>
          <a:bodyPr/>
          <a:lstStyle/>
          <a:p>
            <a:fld id="{7EF9391A-6DA5-4654-924A-C8E4262C765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74246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30/01/2017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46452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30/01/2017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71435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30/01/2017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55835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0797" y="1331367"/>
            <a:ext cx="5726129" cy="4845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30/01/2017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29343595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0797" y="1331367"/>
            <a:ext cx="5726129" cy="4845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30/01/2017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32267411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0797" y="1331367"/>
            <a:ext cx="5726129" cy="4845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30/01/2017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912884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0324A-63E8-432C-B702-F3D817D60CA6}" type="datetimeFigureOut">
              <a:rPr lang="en-GB" smtClean="0"/>
              <a:t>30/01/2017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421756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0324A-63E8-432C-B702-F3D817D60CA6}" type="datetimeFigureOut">
              <a:rPr lang="en-GB" smtClean="0"/>
              <a:t>30/01/2017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54722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D0324A-63E8-432C-B702-F3D817D60CA6}" type="datetimeFigureOut">
              <a:rPr lang="en-GB" smtClean="0"/>
              <a:t>30/01/2017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15157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D0324A-63E8-432C-B702-F3D817D60CA6}" type="datetimeFigureOut">
              <a:rPr lang="en-GB" smtClean="0"/>
              <a:t>30/01/2017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19931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D0324A-63E8-432C-B702-F3D817D60CA6}" type="datetimeFigureOut">
              <a:rPr lang="en-GB" smtClean="0"/>
              <a:t>30/01/2017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46708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0324A-63E8-432C-B702-F3D817D60CA6}" type="datetimeFigureOut">
              <a:rPr lang="en-GB" smtClean="0"/>
              <a:t>30/01/2017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218894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0324A-63E8-432C-B702-F3D817D60CA6}" type="datetimeFigureOut">
              <a:rPr lang="en-GB" smtClean="0"/>
              <a:t>30/01/2017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54246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0324A-63E8-432C-B702-F3D817D60CA6}" type="datetimeFigureOut">
              <a:rPr lang="en-GB" smtClean="0"/>
              <a:t>30/01/2017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678F9-70AA-4DDE-AF90-2EB351820C2B}" type="slidenum">
              <a:rPr lang="en-GB" smtClean="0"/>
              <a:t>‹#›</a:t>
            </a:fld>
            <a:endParaRPr lang="en-GB"/>
          </a:p>
        </p:txBody>
      </p:sp>
    </p:spTree>
    <p:extLst>
      <p:ext uri="{BB962C8B-B14F-4D97-AF65-F5344CB8AC3E}">
        <p14:creationId xmlns:p14="http://schemas.microsoft.com/office/powerpoint/2010/main" val="363850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0324A-63E8-432C-B702-F3D817D60CA6}" type="datetimeFigureOut">
              <a:rPr lang="en-GB" smtClean="0"/>
              <a:t>30/01/2017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678F9-70AA-4DDE-AF90-2EB351820C2B}" type="slidenum">
              <a:rPr lang="en-GB" smtClean="0"/>
              <a:t>‹#›</a:t>
            </a:fld>
            <a:endParaRPr lang="en-GB"/>
          </a:p>
        </p:txBody>
      </p:sp>
    </p:spTree>
    <p:extLst>
      <p:ext uri="{BB962C8B-B14F-4D97-AF65-F5344CB8AC3E}">
        <p14:creationId xmlns:p14="http://schemas.microsoft.com/office/powerpoint/2010/main" val="271242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tBF5DgTajo&amp;feature=youtu.b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Ny9Xq5AILI&amp;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26314191"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6885" y="6150948"/>
            <a:ext cx="4710547" cy="461665"/>
          </a:xfrm>
          <a:prstGeom prst="rect">
            <a:avLst/>
          </a:prstGeom>
          <a:noFill/>
        </p:spPr>
        <p:txBody>
          <a:bodyPr wrap="square" rtlCol="0">
            <a:spAutoFit/>
          </a:bodyPr>
          <a:lstStyle/>
          <a:p>
            <a:pPr algn="ctr"/>
            <a:r>
              <a:rPr lang="en-GB" sz="2400" b="1" dirty="0" smtClean="0"/>
              <a:t> </a:t>
            </a:r>
            <a:endParaRPr lang="en-GB"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76" y="1466084"/>
            <a:ext cx="10407993" cy="3710350"/>
          </a:xfrm>
          <a:prstGeom prst="rect">
            <a:avLst/>
          </a:prstGeom>
        </p:spPr>
      </p:pic>
    </p:spTree>
    <p:extLst>
      <p:ext uri="{BB962C8B-B14F-4D97-AF65-F5344CB8AC3E}">
        <p14:creationId xmlns:p14="http://schemas.microsoft.com/office/powerpoint/2010/main" val="320092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15159" y="1875296"/>
            <a:ext cx="6610519" cy="4524315"/>
          </a:xfrm>
          <a:prstGeom prst="rect">
            <a:avLst/>
          </a:prstGeom>
          <a:noFill/>
        </p:spPr>
        <p:txBody>
          <a:bodyPr wrap="square" rtlCol="0">
            <a:spAutoFit/>
          </a:bodyPr>
          <a:lstStyle/>
          <a:p>
            <a:pPr algn="ctr"/>
            <a:endParaRPr lang="en-GB" sz="3200" dirty="0" smtClean="0"/>
          </a:p>
          <a:p>
            <a:pPr algn="ctr"/>
            <a:endParaRPr lang="en-GB" sz="3200" dirty="0"/>
          </a:p>
          <a:p>
            <a:pPr algn="ctr"/>
            <a:endParaRPr lang="en-GB" sz="3200" dirty="0"/>
          </a:p>
          <a:p>
            <a:endParaRPr lang="en-GB" sz="3200" b="1" dirty="0" smtClean="0"/>
          </a:p>
          <a:p>
            <a:r>
              <a:rPr lang="en-GB" sz="3200" dirty="0" smtClean="0"/>
              <a:t>Super Ambassadors have three jobs:</a:t>
            </a:r>
          </a:p>
          <a:p>
            <a:pPr marL="457200" indent="-457200">
              <a:buFontTx/>
              <a:buChar char="-"/>
            </a:pPr>
            <a:r>
              <a:rPr lang="en-GB" sz="3200" dirty="0" smtClean="0"/>
              <a:t>Tell you about your rights</a:t>
            </a:r>
          </a:p>
          <a:p>
            <a:pPr marL="457200" indent="-457200">
              <a:buFontTx/>
              <a:buChar char="-"/>
            </a:pPr>
            <a:r>
              <a:rPr lang="en-GB" sz="3200" dirty="0" smtClean="0"/>
              <a:t>Tell you about Sally and her job</a:t>
            </a:r>
          </a:p>
          <a:p>
            <a:pPr marL="457200" indent="-457200">
              <a:buFontTx/>
              <a:buChar char="-"/>
            </a:pPr>
            <a:r>
              <a:rPr lang="en-GB" sz="3200" dirty="0" smtClean="0"/>
              <a:t>Do a special mission every term</a:t>
            </a:r>
            <a:endParaRPr lang="en-GB" sz="3200" dirty="0"/>
          </a:p>
          <a:p>
            <a:pPr algn="ctr"/>
            <a:endParaRPr lang="en-GB"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993" y="1015575"/>
            <a:ext cx="7454685" cy="2657524"/>
          </a:xfrm>
          <a:prstGeom prst="rect">
            <a:avLst/>
          </a:prstGeom>
        </p:spPr>
      </p:pic>
    </p:spTree>
    <p:extLst>
      <p:ext uri="{BB962C8B-B14F-4D97-AF65-F5344CB8AC3E}">
        <p14:creationId xmlns:p14="http://schemas.microsoft.com/office/powerpoint/2010/main" val="21180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95166" y="1243145"/>
            <a:ext cx="8263233" cy="4676391"/>
          </a:xfrm>
        </p:spPr>
      </p:pic>
    </p:spTree>
    <p:extLst>
      <p:ext uri="{BB962C8B-B14F-4D97-AF65-F5344CB8AC3E}">
        <p14:creationId xmlns:p14="http://schemas.microsoft.com/office/powerpoint/2010/main" val="3228458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GB" dirty="0" smtClean="0"/>
              <a:t>01792 765600</a:t>
            </a:r>
          </a:p>
          <a:p>
            <a:r>
              <a:rPr lang="en-GB" dirty="0" smtClean="0"/>
              <a:t>Children’s Commissioner for Wales</a:t>
            </a:r>
          </a:p>
          <a:p>
            <a:pPr marL="0" indent="0">
              <a:buNone/>
            </a:pPr>
            <a:r>
              <a:rPr lang="en-GB" dirty="0" smtClean="0"/>
              <a:t>   </a:t>
            </a:r>
            <a:r>
              <a:rPr lang="en-GB" dirty="0" err="1" smtClean="0"/>
              <a:t>Oystermouth</a:t>
            </a:r>
            <a:r>
              <a:rPr lang="en-GB" dirty="0" smtClean="0"/>
              <a:t> House</a:t>
            </a:r>
          </a:p>
          <a:p>
            <a:pPr marL="0" indent="0">
              <a:buNone/>
            </a:pPr>
            <a:r>
              <a:rPr lang="en-GB" dirty="0"/>
              <a:t> </a:t>
            </a:r>
            <a:r>
              <a:rPr lang="en-GB" dirty="0" smtClean="0"/>
              <a:t>  Phoenix Way</a:t>
            </a:r>
          </a:p>
          <a:p>
            <a:pPr marL="0" indent="0">
              <a:buNone/>
            </a:pPr>
            <a:r>
              <a:rPr lang="en-GB" dirty="0"/>
              <a:t> </a:t>
            </a:r>
            <a:r>
              <a:rPr lang="en-GB" dirty="0" smtClean="0"/>
              <a:t>  </a:t>
            </a:r>
            <a:r>
              <a:rPr lang="en-GB" dirty="0" err="1" smtClean="0"/>
              <a:t>Llansamlet</a:t>
            </a:r>
            <a:endParaRPr lang="en-GB" dirty="0" smtClean="0"/>
          </a:p>
          <a:p>
            <a:pPr marL="0" indent="0">
              <a:buNone/>
            </a:pPr>
            <a:r>
              <a:rPr lang="en-GB" dirty="0"/>
              <a:t> </a:t>
            </a:r>
            <a:r>
              <a:rPr lang="en-GB" dirty="0" smtClean="0"/>
              <a:t>  Swansea, SA7 9FS</a:t>
            </a:r>
          </a:p>
          <a:p>
            <a:r>
              <a:rPr lang="en-GB" dirty="0" smtClean="0"/>
              <a:t>@</a:t>
            </a:r>
            <a:r>
              <a:rPr lang="en-GB" dirty="0" err="1" smtClean="0"/>
              <a:t>childcomwales</a:t>
            </a:r>
            <a:endParaRPr lang="en-GB" dirty="0" smtClean="0"/>
          </a:p>
          <a:p>
            <a:endParaRPr lang="en-GB" dirty="0"/>
          </a:p>
        </p:txBody>
      </p:sp>
      <p:sp>
        <p:nvSpPr>
          <p:cNvPr id="3" name="Content Placeholder 2"/>
          <p:cNvSpPr>
            <a:spLocks noGrp="1"/>
          </p:cNvSpPr>
          <p:nvPr>
            <p:ph sz="half" idx="2"/>
          </p:nvPr>
        </p:nvSpPr>
        <p:spPr/>
        <p:txBody>
          <a:bodyPr>
            <a:normAutofit lnSpcReduction="10000"/>
          </a:bodyPr>
          <a:lstStyle/>
          <a:p>
            <a:pPr marL="0" indent="0">
              <a:buNone/>
            </a:pPr>
            <a:r>
              <a:rPr lang="en-GB" dirty="0"/>
              <a:t>Investigations and Advice </a:t>
            </a:r>
            <a:r>
              <a:rPr lang="en-GB" dirty="0" smtClean="0"/>
              <a:t>Line</a:t>
            </a:r>
          </a:p>
          <a:p>
            <a:pPr marL="0" indent="0" algn="ctr">
              <a:buNone/>
            </a:pPr>
            <a:r>
              <a:rPr lang="en-GB" sz="6200" b="1" dirty="0" smtClean="0"/>
              <a:t>0808 8011000</a:t>
            </a:r>
          </a:p>
          <a:p>
            <a:pPr marL="0" indent="0">
              <a:buNone/>
            </a:pPr>
            <a:endParaRPr lang="en-GB" sz="6000" b="1" dirty="0"/>
          </a:p>
          <a:p>
            <a:pPr marL="0" indent="0">
              <a:buNone/>
            </a:pPr>
            <a:r>
              <a:rPr lang="en-GB" sz="3900" dirty="0"/>
              <a:t>Let us know if you’ve shared this presentation by tweeting @</a:t>
            </a:r>
            <a:r>
              <a:rPr lang="en-GB" sz="3900" dirty="0" err="1"/>
              <a:t>childcomwales</a:t>
            </a:r>
            <a:r>
              <a:rPr lang="en-GB" sz="3900" dirty="0"/>
              <a:t> and using the hashtag </a:t>
            </a:r>
            <a:r>
              <a:rPr lang="en-GB" sz="3900" dirty="0" smtClean="0"/>
              <a:t>#</a:t>
            </a:r>
            <a:r>
              <a:rPr lang="en-GB" sz="3900" dirty="0" err="1" smtClean="0"/>
              <a:t>RightsHour</a:t>
            </a:r>
            <a:r>
              <a:rPr lang="en-GB" sz="3900" dirty="0" smtClean="0"/>
              <a:t> </a:t>
            </a:r>
            <a:endParaRPr lang="en-GB" sz="3900" dirty="0"/>
          </a:p>
          <a:p>
            <a:pPr marL="0" indent="0">
              <a:buNone/>
            </a:pPr>
            <a:endParaRPr lang="en-GB" sz="6000" b="1" dirty="0"/>
          </a:p>
          <a:p>
            <a:pPr marL="0" indent="0">
              <a:buNone/>
            </a:pPr>
            <a:endParaRPr lang="en-GB" dirty="0">
              <a:solidFill>
                <a:srgbClr val="DE0058"/>
              </a:solidFill>
            </a:endParaRPr>
          </a:p>
        </p:txBody>
      </p:sp>
    </p:spTree>
    <p:extLst>
      <p:ext uri="{BB962C8B-B14F-4D97-AF65-F5344CB8AC3E}">
        <p14:creationId xmlns:p14="http://schemas.microsoft.com/office/powerpoint/2010/main" val="1945626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7067" y="1300983"/>
            <a:ext cx="10210181" cy="1384995"/>
          </a:xfrm>
          <a:prstGeom prst="rect">
            <a:avLst/>
          </a:prstGeom>
          <a:noFill/>
        </p:spPr>
        <p:txBody>
          <a:bodyPr wrap="square" rtlCol="0">
            <a:spAutoFit/>
          </a:bodyPr>
          <a:lstStyle/>
          <a:p>
            <a:pPr algn="ctr"/>
            <a:r>
              <a:rPr lang="en-GB" altLang="en-US" sz="3600" b="1" dirty="0" smtClean="0"/>
              <a:t>This is Sally</a:t>
            </a:r>
            <a:endParaRPr lang="en-GB" altLang="en-US" sz="3200" dirty="0"/>
          </a:p>
          <a:p>
            <a:r>
              <a:rPr lang="en-GB" altLang="en-US" sz="2400" b="1" dirty="0" smtClean="0">
                <a:solidFill>
                  <a:srgbClr val="DE0058"/>
                </a:solidFill>
              </a:rPr>
              <a:t>	 		</a:t>
            </a:r>
            <a:r>
              <a:rPr lang="en-GB" altLang="en-US" sz="2400" b="1" dirty="0" smtClean="0"/>
              <a:t>The Children’s </a:t>
            </a:r>
            <a:r>
              <a:rPr lang="en-GB" altLang="en-US" sz="2400" b="1" dirty="0"/>
              <a:t>Commissioner for Wales</a:t>
            </a:r>
          </a:p>
          <a:p>
            <a:endParaRPr lang="en-GB" sz="2400" dirty="0"/>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413" y="2772152"/>
            <a:ext cx="5557596" cy="3109916"/>
          </a:xfrm>
          <a:prstGeom prst="rect">
            <a:avLst/>
          </a:prstGeom>
        </p:spPr>
      </p:pic>
      <p:sp>
        <p:nvSpPr>
          <p:cNvPr id="3" name="TextBox 2"/>
          <p:cNvSpPr txBox="1"/>
          <p:nvPr/>
        </p:nvSpPr>
        <p:spPr>
          <a:xfrm>
            <a:off x="3756885" y="6150948"/>
            <a:ext cx="4710547" cy="461665"/>
          </a:xfrm>
          <a:prstGeom prst="rect">
            <a:avLst/>
          </a:prstGeom>
          <a:noFill/>
        </p:spPr>
        <p:txBody>
          <a:bodyPr wrap="square" rtlCol="0">
            <a:spAutoFit/>
          </a:bodyPr>
          <a:lstStyle/>
          <a:p>
            <a:pPr algn="ctr"/>
            <a:r>
              <a:rPr lang="en-GB" sz="2400" b="1" dirty="0" smtClean="0"/>
              <a:t>Sally Holland </a:t>
            </a:r>
            <a:endParaRPr lang="en-GB" sz="2400" b="1"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46" y="4142616"/>
            <a:ext cx="2161875" cy="2469997"/>
          </a:xfrm>
          <a:prstGeom prst="rect">
            <a:avLst/>
          </a:prstGeom>
        </p:spPr>
      </p:pic>
    </p:spTree>
    <p:extLst>
      <p:ext uri="{BB962C8B-B14F-4D97-AF65-F5344CB8AC3E}">
        <p14:creationId xmlns:p14="http://schemas.microsoft.com/office/powerpoint/2010/main" val="154951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45398" y="1286359"/>
            <a:ext cx="10275376" cy="4952597"/>
          </a:xfrm>
        </p:spPr>
        <p:txBody>
          <a:bodyPr/>
          <a:lstStyle/>
          <a:p>
            <a:pPr marL="0" indent="0">
              <a:buNone/>
            </a:pPr>
            <a:r>
              <a:rPr lang="en-GB" dirty="0" smtClean="0"/>
              <a:t>It’s Sally’s job to:</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b="1" dirty="0" smtClean="0"/>
              <a:t>Listen</a:t>
            </a:r>
            <a:r>
              <a:rPr lang="en-GB" dirty="0" smtClean="0"/>
              <a:t> to what you have to say</a:t>
            </a:r>
          </a:p>
          <a:p>
            <a:pPr marL="0" indent="0">
              <a:buNone/>
            </a:pPr>
            <a:endParaRPr lang="en-GB" dirty="0"/>
          </a:p>
          <a:p>
            <a:pPr marL="0" indent="0">
              <a:buNone/>
            </a:pPr>
            <a:endParaRPr lang="en-GB" dirty="0"/>
          </a:p>
        </p:txBody>
      </p:sp>
      <p:sp>
        <p:nvSpPr>
          <p:cNvPr id="6" name="AutoShape 6" descr="Image result for simple line drawing of e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simple line drawing of e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4417018" y="1082330"/>
            <a:ext cx="3332135" cy="4330085"/>
          </a:xfrm>
          <a:prstGeom prst="rect">
            <a:avLst/>
          </a:prstGeom>
        </p:spPr>
      </p:pic>
    </p:spTree>
    <p:extLst>
      <p:ext uri="{BB962C8B-B14F-4D97-AF65-F5344CB8AC3E}">
        <p14:creationId xmlns:p14="http://schemas.microsoft.com/office/powerpoint/2010/main" val="3651045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45398" y="1286359"/>
            <a:ext cx="10275376" cy="4952597"/>
          </a:xfrm>
        </p:spPr>
        <p:txBody>
          <a:bodyPr>
            <a:normAutofit lnSpcReduction="10000"/>
          </a:bodyPr>
          <a:lstStyle/>
          <a:p>
            <a:pPr marL="0" indent="0">
              <a:buNone/>
            </a:pPr>
            <a:r>
              <a:rPr lang="en-GB" dirty="0" smtClean="0"/>
              <a:t>It’s Sally’s job to:</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lgn="ctr">
              <a:buNone/>
            </a:pPr>
            <a:r>
              <a:rPr lang="en-GB" b="1" dirty="0" smtClean="0"/>
              <a:t>Speak Up </a:t>
            </a:r>
            <a:r>
              <a:rPr lang="en-GB" dirty="0" smtClean="0"/>
              <a:t>for children in Wales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078" y="1286359"/>
            <a:ext cx="3992888" cy="4105664"/>
          </a:xfrm>
          <a:prstGeom prst="rect">
            <a:avLst/>
          </a:prstGeom>
        </p:spPr>
      </p:pic>
    </p:spTree>
    <p:extLst>
      <p:ext uri="{BB962C8B-B14F-4D97-AF65-F5344CB8AC3E}">
        <p14:creationId xmlns:p14="http://schemas.microsoft.com/office/powerpoint/2010/main" val="795954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45398" y="1286359"/>
            <a:ext cx="10275376" cy="4952597"/>
          </a:xfrm>
        </p:spPr>
        <p:txBody>
          <a:bodyPr>
            <a:normAutofit lnSpcReduction="10000"/>
          </a:bodyPr>
          <a:lstStyle/>
          <a:p>
            <a:pPr marL="0" indent="0">
              <a:buNone/>
            </a:pPr>
            <a:r>
              <a:rPr lang="en-GB" dirty="0" smtClean="0"/>
              <a:t>It’s Sally’s job to:</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lgn="ctr">
              <a:buNone/>
            </a:pPr>
            <a:r>
              <a:rPr lang="en-GB" b="1" dirty="0" smtClean="0"/>
              <a:t>Tell you </a:t>
            </a:r>
            <a:r>
              <a:rPr lang="en-GB" dirty="0" smtClean="0"/>
              <a:t>about your rights. </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990" y="1613732"/>
            <a:ext cx="3177152" cy="3629172"/>
          </a:xfrm>
          <a:prstGeom prst="rect">
            <a:avLst/>
          </a:prstGeom>
        </p:spPr>
      </p:pic>
    </p:spTree>
    <p:extLst>
      <p:ext uri="{BB962C8B-B14F-4D97-AF65-F5344CB8AC3E}">
        <p14:creationId xmlns:p14="http://schemas.microsoft.com/office/powerpoint/2010/main" val="2804219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45398" y="1286359"/>
            <a:ext cx="10275376" cy="4952597"/>
          </a:xfrm>
        </p:spPr>
        <p:txBody>
          <a:bodyPr/>
          <a:lstStyle/>
          <a:p>
            <a:pPr marL="0" indent="0">
              <a:buNone/>
            </a:pPr>
            <a:r>
              <a:rPr lang="en-GB" dirty="0" smtClean="0"/>
              <a:t>It’s Sally’s job to:</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b="1" dirty="0" smtClean="0"/>
              <a:t>Help</a:t>
            </a:r>
            <a:r>
              <a:rPr lang="en-GB" dirty="0" smtClean="0"/>
              <a:t> you to get your rights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989" y="1786124"/>
            <a:ext cx="3176022" cy="3285751"/>
          </a:xfrm>
          <a:prstGeom prst="rect">
            <a:avLst/>
          </a:prstGeom>
        </p:spPr>
      </p:pic>
    </p:spTree>
    <p:extLst>
      <p:ext uri="{BB962C8B-B14F-4D97-AF65-F5344CB8AC3E}">
        <p14:creationId xmlns:p14="http://schemas.microsoft.com/office/powerpoint/2010/main" val="4123973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45398" y="1286359"/>
            <a:ext cx="10275376" cy="4952597"/>
          </a:xfrm>
        </p:spPr>
        <p:txBody>
          <a:bodyPr/>
          <a:lstStyle/>
          <a:p>
            <a:pPr marL="0" indent="0">
              <a:buNone/>
            </a:pPr>
            <a:r>
              <a:rPr lang="en-GB" dirty="0" smtClean="0"/>
              <a:t>It’s Sally’s job to:</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b="1" dirty="0" smtClean="0"/>
              <a:t>Talk</a:t>
            </a:r>
            <a:r>
              <a:rPr lang="en-GB" dirty="0" smtClean="0"/>
              <a:t> to you if you have a problem</a:t>
            </a:r>
          </a:p>
          <a:p>
            <a:pPr marL="0" indent="0">
              <a:buNone/>
            </a:pPr>
            <a:endParaRPr lang="en-GB" dirty="0"/>
          </a:p>
          <a:p>
            <a:pPr marL="0" indent="0">
              <a:buNone/>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4287" y="1983783"/>
            <a:ext cx="4943978" cy="2913681"/>
          </a:xfrm>
          <a:prstGeom prst="rect">
            <a:avLst/>
          </a:prstGeom>
        </p:spPr>
      </p:pic>
    </p:spTree>
    <p:extLst>
      <p:ext uri="{BB962C8B-B14F-4D97-AF65-F5344CB8AC3E}">
        <p14:creationId xmlns:p14="http://schemas.microsoft.com/office/powerpoint/2010/main" val="470239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6932" y="1331366"/>
            <a:ext cx="11620268" cy="5069433"/>
          </a:xfrm>
        </p:spPr>
        <p:txBody>
          <a:bodyPr/>
          <a:lstStyle/>
          <a:p>
            <a:pPr marL="0" indent="0" algn="ctr">
              <a:buNone/>
            </a:pPr>
            <a:endParaRPr lang="en-GB" dirty="0" smtClean="0"/>
          </a:p>
          <a:p>
            <a:pPr marL="0" indent="0" algn="ctr">
              <a:buNone/>
            </a:pPr>
            <a:endParaRPr lang="en-GB" dirty="0"/>
          </a:p>
          <a:p>
            <a:pPr marL="0" indent="0" algn="ctr">
              <a:buNone/>
            </a:pPr>
            <a:r>
              <a:rPr lang="en-GB" sz="4400" dirty="0" smtClean="0"/>
              <a:t>What are children’s rights?</a:t>
            </a:r>
          </a:p>
          <a:p>
            <a:pPr marL="0" indent="0" algn="ctr">
              <a:buNone/>
            </a:pPr>
            <a:endParaRPr lang="en-GB" dirty="0" smtClean="0"/>
          </a:p>
          <a:p>
            <a:pPr marL="0" indent="0" algn="ctr">
              <a:buNone/>
            </a:pPr>
            <a:endParaRPr lang="en-GB" dirty="0"/>
          </a:p>
          <a:p>
            <a:pPr marL="0" indent="0" algn="ctr">
              <a:buNone/>
            </a:pPr>
            <a:r>
              <a:rPr lang="en-GB" dirty="0" smtClean="0"/>
              <a:t>These are the things you need to be </a:t>
            </a:r>
            <a:r>
              <a:rPr lang="en-GB" b="1" dirty="0" smtClean="0"/>
              <a:t>happy, healthy </a:t>
            </a:r>
            <a:r>
              <a:rPr lang="en-GB" dirty="0" smtClean="0"/>
              <a:t>and</a:t>
            </a:r>
            <a:r>
              <a:rPr lang="en-GB" b="1" dirty="0" smtClean="0"/>
              <a:t> safe</a:t>
            </a:r>
            <a:r>
              <a:rPr lang="en-GB" dirty="0" smtClean="0"/>
              <a:t>.</a:t>
            </a:r>
          </a:p>
          <a:p>
            <a:pPr marL="0" indent="0" algn="ctr">
              <a:buNone/>
            </a:pPr>
            <a:endParaRPr lang="en-GB" dirty="0"/>
          </a:p>
          <a:p>
            <a:pPr marL="0" indent="0" algn="ctr">
              <a:buNone/>
            </a:pPr>
            <a:r>
              <a:rPr lang="en-GB" dirty="0" smtClean="0"/>
              <a:t>They are written down in the Convention of the Rights of the Child</a:t>
            </a:r>
          </a:p>
          <a:p>
            <a:pPr marL="0" indent="0" algn="ctr">
              <a:buNone/>
            </a:pPr>
            <a:endParaRPr lang="en-GB"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8597" y="1551352"/>
            <a:ext cx="1372036" cy="21558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01" y="1548277"/>
            <a:ext cx="1600010" cy="2158893"/>
          </a:xfrm>
          <a:prstGeom prst="rect">
            <a:avLst/>
          </a:prstGeom>
        </p:spPr>
      </p:pic>
    </p:spTree>
    <p:extLst>
      <p:ext uri="{BB962C8B-B14F-4D97-AF65-F5344CB8AC3E}">
        <p14:creationId xmlns:p14="http://schemas.microsoft.com/office/powerpoint/2010/main" val="409919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543" y="1280160"/>
            <a:ext cx="8963557" cy="5039677"/>
          </a:xfrm>
          <a:prstGeom prst="rect">
            <a:avLst/>
          </a:prstGeom>
        </p:spPr>
      </p:pic>
    </p:spTree>
    <p:extLst>
      <p:ext uri="{BB962C8B-B14F-4D97-AF65-F5344CB8AC3E}">
        <p14:creationId xmlns:p14="http://schemas.microsoft.com/office/powerpoint/2010/main" val="191574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609</Words>
  <Application>Microsoft Office PowerPoint</Application>
  <PresentationFormat>Widescreen</PresentationFormat>
  <Paragraphs>115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dc:creator>
  <cp:lastModifiedBy>Jane Houston</cp:lastModifiedBy>
  <cp:revision>77</cp:revision>
  <dcterms:created xsi:type="dcterms:W3CDTF">2016-05-13T12:31:52Z</dcterms:created>
  <dcterms:modified xsi:type="dcterms:W3CDTF">2017-01-30T08:32:30Z</dcterms:modified>
</cp:coreProperties>
</file>