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1" r:id="rId3"/>
    <p:sldId id="288" r:id="rId4"/>
    <p:sldId id="287" r:id="rId5"/>
    <p:sldId id="277" r:id="rId6"/>
    <p:sldId id="281" r:id="rId7"/>
    <p:sldId id="285" r:id="rId8"/>
    <p:sldId id="282" r:id="rId9"/>
    <p:sldId id="264" r:id="rId10"/>
    <p:sldId id="284" r:id="rId11"/>
    <p:sldId id="291" r:id="rId12"/>
    <p:sldId id="283" r:id="rId13"/>
    <p:sldId id="279" r:id="rId14"/>
    <p:sldId id="290" r:id="rId15"/>
    <p:sldId id="293" r:id="rId16"/>
    <p:sldId id="280"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 initials="S" lastIdx="2" clrIdx="0">
    <p:extLst>
      <p:ext uri="{19B8F6BF-5375-455C-9EA6-DF929625EA0E}">
        <p15:presenceInfo xmlns:p15="http://schemas.microsoft.com/office/powerpoint/2012/main" userId="SH" providerId="None"/>
      </p:ext>
    </p:extLst>
  </p:cmAuthor>
  <p:cmAuthor id="2" name="Kath Mattingly" initials="KM" lastIdx="4" clrIdx="1">
    <p:extLst>
      <p:ext uri="{19B8F6BF-5375-455C-9EA6-DF929625EA0E}">
        <p15:presenceInfo xmlns:p15="http://schemas.microsoft.com/office/powerpoint/2012/main" userId="S-1-5-21-4224774052-515321826-452706224-1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0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7489" autoAdjust="0"/>
  </p:normalViewPr>
  <p:slideViewPr>
    <p:cSldViewPr snapToGrid="0">
      <p:cViewPr varScale="1">
        <p:scale>
          <a:sx n="62" d="100"/>
          <a:sy n="62" d="100"/>
        </p:scale>
        <p:origin x="546"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35055-E27D-4C16-9932-AE70FF1B435C}" type="datetimeFigureOut">
              <a:rPr lang="en-GB" smtClean="0"/>
              <a:t>14/09/2017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9391A-6DA5-4654-924A-C8E4262C7659}" type="slidenum">
              <a:rPr lang="en-GB" smtClean="0"/>
              <a:t>‹#›</a:t>
            </a:fld>
            <a:endParaRPr lang="en-GB"/>
          </a:p>
        </p:txBody>
      </p:sp>
    </p:spTree>
    <p:extLst>
      <p:ext uri="{BB962C8B-B14F-4D97-AF65-F5344CB8AC3E}">
        <p14:creationId xmlns:p14="http://schemas.microsoft.com/office/powerpoint/2010/main" val="342719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GtBF5DgTaj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smtClean="0"/>
              <a:t>Sally Holland is the Children’s Commissioner for Wales.  She is</a:t>
            </a:r>
            <a:r>
              <a:rPr lang="en-GB" sz="1800" baseline="0" dirty="0" smtClean="0"/>
              <a:t> the third children’s commissioner in Wales and has held the post since 2015.  CLICK ON THE VIDEO and play the video to hear Sally explain her role.  </a:t>
            </a:r>
            <a:endParaRPr lang="en-GB" sz="1800" b="1" i="1" dirty="0"/>
          </a:p>
        </p:txBody>
      </p:sp>
      <p:sp>
        <p:nvSpPr>
          <p:cNvPr id="4" name="Slide Number Placeholder 3"/>
          <p:cNvSpPr>
            <a:spLocks noGrp="1"/>
          </p:cNvSpPr>
          <p:nvPr>
            <p:ph type="sldNum" sz="quarter" idx="10"/>
          </p:nvPr>
        </p:nvSpPr>
        <p:spPr/>
        <p:txBody>
          <a:bodyPr/>
          <a:lstStyle/>
          <a:p>
            <a:fld id="{36168537-78D0-469E-99C4-C1D1E2A00AEA}" type="slidenum">
              <a:rPr lang="en-GB" smtClean="0"/>
              <a:pPr/>
              <a:t>1</a:t>
            </a:fld>
            <a:endParaRPr lang="en-GB"/>
          </a:p>
        </p:txBody>
      </p:sp>
    </p:spTree>
    <p:extLst>
      <p:ext uri="{BB962C8B-B14F-4D97-AF65-F5344CB8AC3E}">
        <p14:creationId xmlns:p14="http://schemas.microsoft.com/office/powerpoint/2010/main" val="2984282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Repeat</a:t>
            </a:r>
            <a:r>
              <a:rPr lang="en-GB" baseline="0" dirty="0" smtClean="0"/>
              <a:t> the activity</a:t>
            </a:r>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10</a:t>
            </a:fld>
            <a:endParaRPr lang="en-GB"/>
          </a:p>
        </p:txBody>
      </p:sp>
    </p:spTree>
    <p:extLst>
      <p:ext uri="{BB962C8B-B14F-4D97-AF65-F5344CB8AC3E}">
        <p14:creationId xmlns:p14="http://schemas.microsoft.com/office/powerpoint/2010/main" val="141100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We’ve discussed</a:t>
            </a:r>
            <a:r>
              <a:rPr lang="en-GB" baseline="0" dirty="0" smtClean="0"/>
              <a:t> some of the things young people experienced in Wales and around the world.  We’ve also looked at some of the things that are taken away from young people in Wales and around the world.  Children’s rights are the things that all children should experience to be happy, healthy and safe.  No child or young person should have these things taken away from them. </a:t>
            </a:r>
          </a:p>
          <a:p>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11</a:t>
            </a:fld>
            <a:endParaRPr lang="en-GB"/>
          </a:p>
        </p:txBody>
      </p:sp>
    </p:spTree>
    <p:extLst>
      <p:ext uri="{BB962C8B-B14F-4D97-AF65-F5344CB8AC3E}">
        <p14:creationId xmlns:p14="http://schemas.microsoft.com/office/powerpoint/2010/main" val="158015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video shows how the United Nations and the different countries of the world developed the list of things that all children and young people need to be happy, healthy and safe.  This is called the Convention on the Rights of the Child.  CLICK ON THE PICTURE TO PLAY: </a:t>
            </a:r>
          </a:p>
          <a:p>
            <a:r>
              <a:rPr lang="en-GB" baseline="0" dirty="0" smtClean="0"/>
              <a:t>[Hyperlinked to http://www.uncrcletsgetitright.co.uk/index.php/training-materials/videos]</a:t>
            </a:r>
          </a:p>
        </p:txBody>
      </p:sp>
      <p:sp>
        <p:nvSpPr>
          <p:cNvPr id="4" name="Slide Number Placeholder 3"/>
          <p:cNvSpPr>
            <a:spLocks noGrp="1"/>
          </p:cNvSpPr>
          <p:nvPr>
            <p:ph type="sldNum" sz="quarter" idx="10"/>
          </p:nvPr>
        </p:nvSpPr>
        <p:spPr/>
        <p:txBody>
          <a:bodyPr/>
          <a:lstStyle/>
          <a:p>
            <a:fld id="{7EF9391A-6DA5-4654-924A-C8E4262C7659}" type="slidenum">
              <a:rPr lang="en-GB" smtClean="0"/>
              <a:t>12</a:t>
            </a:fld>
            <a:endParaRPr lang="en-GB"/>
          </a:p>
        </p:txBody>
      </p:sp>
    </p:spTree>
    <p:extLst>
      <p:ext uri="{BB962C8B-B14F-4D97-AF65-F5344CB8AC3E}">
        <p14:creationId xmlns:p14="http://schemas.microsoft.com/office/powerpoint/2010/main" val="102199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Wales you can help make sure that all children and young people experience their rights by getting involved with the Children’s Commissioner for Wales.  </a:t>
            </a:r>
          </a:p>
          <a:p>
            <a:endParaRPr lang="en-GB" baseline="0" dirty="0" smtClean="0"/>
          </a:p>
          <a:p>
            <a:r>
              <a:rPr lang="en-GB" baseline="0" dirty="0" smtClean="0"/>
              <a:t>The simplest way to do this is to support your Student Ambassadors – find out who they are and how you can help them in their jobs.   </a:t>
            </a:r>
          </a:p>
          <a:p>
            <a:endParaRPr lang="en-GB" baseline="0" dirty="0" smtClean="0"/>
          </a:p>
          <a:p>
            <a:r>
              <a:rPr lang="en-GB" baseline="0" dirty="0" smtClean="0"/>
              <a:t>[This is a good opportunity to inform your school the names of your Ambassadors and any current events / missions that you need help with]</a:t>
            </a:r>
          </a:p>
          <a:p>
            <a:endParaRPr lang="en-GB" baseline="0" dirty="0" smtClean="0"/>
          </a:p>
        </p:txBody>
      </p:sp>
      <p:sp>
        <p:nvSpPr>
          <p:cNvPr id="4" name="Slide Number Placeholder 3"/>
          <p:cNvSpPr>
            <a:spLocks noGrp="1"/>
          </p:cNvSpPr>
          <p:nvPr>
            <p:ph type="sldNum" sz="quarter" idx="10"/>
          </p:nvPr>
        </p:nvSpPr>
        <p:spPr/>
        <p:txBody>
          <a:bodyPr/>
          <a:lstStyle/>
          <a:p>
            <a:fld id="{7EF9391A-6DA5-4654-924A-C8E4262C7659}" type="slidenum">
              <a:rPr lang="en-GB" smtClean="0"/>
              <a:t>13</a:t>
            </a:fld>
            <a:endParaRPr lang="en-GB"/>
          </a:p>
        </p:txBody>
      </p:sp>
    </p:spTree>
    <p:extLst>
      <p:ext uri="{BB962C8B-B14F-4D97-AF65-F5344CB8AC3E}">
        <p14:creationId xmlns:p14="http://schemas.microsoft.com/office/powerpoint/2010/main" val="70637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Sally can also help you if you think you are being treated unfairly.  You can call on behalf of yourself or another young person and Sally and her team will investigate the situation to see if they can help.  Any adult that is worried about a child can also call us on the same number. </a:t>
            </a:r>
          </a:p>
        </p:txBody>
      </p:sp>
      <p:sp>
        <p:nvSpPr>
          <p:cNvPr id="4" name="Slide Number Placeholder 3"/>
          <p:cNvSpPr>
            <a:spLocks noGrp="1"/>
          </p:cNvSpPr>
          <p:nvPr>
            <p:ph type="sldNum" sz="quarter" idx="10"/>
          </p:nvPr>
        </p:nvSpPr>
        <p:spPr/>
        <p:txBody>
          <a:bodyPr/>
          <a:lstStyle/>
          <a:p>
            <a:fld id="{7EF9391A-6DA5-4654-924A-C8E4262C7659}" type="slidenum">
              <a:rPr lang="en-GB" smtClean="0"/>
              <a:t>14</a:t>
            </a:fld>
            <a:endParaRPr lang="en-GB"/>
          </a:p>
        </p:txBody>
      </p:sp>
    </p:spTree>
    <p:extLst>
      <p:ext uri="{BB962C8B-B14F-4D97-AF65-F5344CB8AC3E}">
        <p14:creationId xmlns:p14="http://schemas.microsoft.com/office/powerpoint/2010/main" val="45857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Sally can also help you if you think you are being treated unfairly.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CLICK ON THE VIDEO and it will explain how Sally’s office does this: </a:t>
            </a:r>
            <a:r>
              <a:rPr lang="en-GB" sz="1200" u="sng" kern="1200" dirty="0" smtClean="0">
                <a:solidFill>
                  <a:schemeClr val="tx1"/>
                </a:solidFill>
                <a:effectLst/>
                <a:latin typeface="+mn-lt"/>
                <a:ea typeface="+mn-ea"/>
                <a:cs typeface="+mn-cs"/>
                <a:hlinkClick r:id="rId3"/>
              </a:rPr>
              <a:t>https://youtu.be/GtBF5DgTajo</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You can call Sally’s office if you are worried you are not getting your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Any adult that is worried about a child can also call Sally’s office on the same number. </a:t>
            </a:r>
          </a:p>
          <a:p>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15</a:t>
            </a:fld>
            <a:endParaRPr lang="en-GB"/>
          </a:p>
        </p:txBody>
      </p:sp>
    </p:spTree>
    <p:extLst>
      <p:ext uri="{BB962C8B-B14F-4D97-AF65-F5344CB8AC3E}">
        <p14:creationId xmlns:p14="http://schemas.microsoft.com/office/powerpoint/2010/main" val="1357142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also</a:t>
            </a:r>
            <a:r>
              <a:rPr lang="en-GB" baseline="0" dirty="0" smtClean="0"/>
              <a:t> contact the Children’s Commissioner in any of these ways. </a:t>
            </a:r>
          </a:p>
        </p:txBody>
      </p:sp>
      <p:sp>
        <p:nvSpPr>
          <p:cNvPr id="4" name="Slide Number Placeholder 3"/>
          <p:cNvSpPr>
            <a:spLocks noGrp="1"/>
          </p:cNvSpPr>
          <p:nvPr>
            <p:ph type="sldNum" sz="quarter" idx="10"/>
          </p:nvPr>
        </p:nvSpPr>
        <p:spPr/>
        <p:txBody>
          <a:bodyPr/>
          <a:lstStyle/>
          <a:p>
            <a:fld id="{7EF9391A-6DA5-4654-924A-C8E4262C7659}" type="slidenum">
              <a:rPr lang="en-GB" smtClean="0"/>
              <a:t>16</a:t>
            </a:fld>
            <a:endParaRPr lang="en-GB"/>
          </a:p>
        </p:txBody>
      </p:sp>
    </p:spTree>
    <p:extLst>
      <p:ext uri="{BB962C8B-B14F-4D97-AF65-F5344CB8AC3E}">
        <p14:creationId xmlns:p14="http://schemas.microsoft.com/office/powerpoint/2010/main" val="367559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Sally has five important jobs.  Sally’s Student</a:t>
            </a:r>
            <a:r>
              <a:rPr lang="en-GB" baseline="0" dirty="0" smtClean="0"/>
              <a:t> Ambassadors in Wales help her in this work throughout Wales! </a:t>
            </a:r>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2</a:t>
            </a:fld>
            <a:endParaRPr lang="en-GB"/>
          </a:p>
        </p:txBody>
      </p:sp>
    </p:spTree>
    <p:extLst>
      <p:ext uri="{BB962C8B-B14F-4D97-AF65-F5344CB8AC3E}">
        <p14:creationId xmlns:p14="http://schemas.microsoft.com/office/powerpoint/2010/main" val="16202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how the Student Ambassadors help</a:t>
            </a:r>
            <a:r>
              <a:rPr lang="en-GB" baseline="0" dirty="0" smtClean="0"/>
              <a:t> Sally.  All Student Ambassadors in Wales have these three jobs.   Young people doing the Community Challenge for their key stage 4 Welsh Baccalaureate are also helping Sally by training other pupils about rights.  </a:t>
            </a:r>
          </a:p>
        </p:txBody>
      </p:sp>
      <p:sp>
        <p:nvSpPr>
          <p:cNvPr id="4" name="Slide Number Placeholder 3"/>
          <p:cNvSpPr>
            <a:spLocks noGrp="1"/>
          </p:cNvSpPr>
          <p:nvPr>
            <p:ph type="sldNum" sz="quarter" idx="10"/>
          </p:nvPr>
        </p:nvSpPr>
        <p:spPr/>
        <p:txBody>
          <a:bodyPr/>
          <a:lstStyle/>
          <a:p>
            <a:fld id="{7EF9391A-6DA5-4654-924A-C8E4262C7659}" type="slidenum">
              <a:rPr lang="en-GB" smtClean="0"/>
              <a:t>3</a:t>
            </a:fld>
            <a:endParaRPr lang="en-GB"/>
          </a:p>
        </p:txBody>
      </p:sp>
    </p:spTree>
    <p:extLst>
      <p:ext uri="{BB962C8B-B14F-4D97-AF65-F5344CB8AC3E}">
        <p14:creationId xmlns:p14="http://schemas.microsoft.com/office/powerpoint/2010/main" val="1784931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We’re going to do a short activity to get</a:t>
            </a:r>
            <a:r>
              <a:rPr lang="en-GB" baseline="0" dirty="0" smtClean="0"/>
              <a:t> thinking about rights. </a:t>
            </a:r>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4</a:t>
            </a:fld>
            <a:endParaRPr lang="en-GB"/>
          </a:p>
        </p:txBody>
      </p:sp>
    </p:spTree>
    <p:extLst>
      <p:ext uri="{BB962C8B-B14F-4D97-AF65-F5344CB8AC3E}">
        <p14:creationId xmlns:p14="http://schemas.microsoft.com/office/powerpoint/2010/main" val="2172510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 audience to answer the question on the slide.  What are these young people experiencing?</a:t>
            </a:r>
          </a:p>
          <a:p>
            <a:endParaRPr lang="en-GB" baseline="0" dirty="0" smtClean="0"/>
          </a:p>
          <a:p>
            <a:r>
              <a:rPr lang="en-GB" baseline="0" dirty="0" smtClean="0"/>
              <a:t>[You can write up their suggestions on a flip chart or board if you like]</a:t>
            </a:r>
            <a:endParaRPr lang="en-GB" dirty="0" smtClean="0"/>
          </a:p>
        </p:txBody>
      </p:sp>
      <p:sp>
        <p:nvSpPr>
          <p:cNvPr id="4" name="Slide Number Placeholder 3"/>
          <p:cNvSpPr>
            <a:spLocks noGrp="1"/>
          </p:cNvSpPr>
          <p:nvPr>
            <p:ph type="sldNum" sz="quarter" idx="10"/>
          </p:nvPr>
        </p:nvSpPr>
        <p:spPr/>
        <p:txBody>
          <a:bodyPr/>
          <a:lstStyle/>
          <a:p>
            <a:fld id="{7EF9391A-6DA5-4654-924A-C8E4262C7659}" type="slidenum">
              <a:rPr lang="en-GB" smtClean="0"/>
              <a:t>5</a:t>
            </a:fld>
            <a:endParaRPr lang="en-GB"/>
          </a:p>
        </p:txBody>
      </p:sp>
    </p:spTree>
    <p:extLst>
      <p:ext uri="{BB962C8B-B14F-4D97-AF65-F5344CB8AC3E}">
        <p14:creationId xmlns:p14="http://schemas.microsoft.com/office/powerpoint/2010/main" val="214615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Repeat</a:t>
            </a:r>
            <a:r>
              <a:rPr lang="en-GB" baseline="0" dirty="0" smtClean="0"/>
              <a:t> the activity</a:t>
            </a:r>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6</a:t>
            </a:fld>
            <a:endParaRPr lang="en-GB"/>
          </a:p>
        </p:txBody>
      </p:sp>
    </p:spTree>
    <p:extLst>
      <p:ext uri="{BB962C8B-B14F-4D97-AF65-F5344CB8AC3E}">
        <p14:creationId xmlns:p14="http://schemas.microsoft.com/office/powerpoint/2010/main" val="299028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Repeat</a:t>
            </a:r>
            <a:r>
              <a:rPr lang="en-GB" baseline="0" dirty="0" smtClean="0"/>
              <a:t> the activity</a:t>
            </a:r>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77532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 audience to answer the question on the slide.  What has been taken away from children and young people here?</a:t>
            </a:r>
          </a:p>
          <a:p>
            <a:endParaRPr lang="en-GB" baseline="0" dirty="0" smtClean="0"/>
          </a:p>
          <a:p>
            <a:r>
              <a:rPr lang="en-GB" baseline="0" dirty="0" smtClean="0"/>
              <a:t>[You can write up their suggestions on a flip chart or board if you like]</a:t>
            </a:r>
            <a:endParaRPr lang="en-GB" dirty="0" smtClean="0"/>
          </a:p>
          <a:p>
            <a:endParaRPr lang="en-GB" dirty="0"/>
          </a:p>
          <a:p>
            <a:endParaRPr lang="en-GB" dirty="0" smtClean="0"/>
          </a:p>
          <a:p>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44826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Repeat</a:t>
            </a:r>
            <a:r>
              <a:rPr lang="en-GB" baseline="0" dirty="0" smtClean="0"/>
              <a:t> the activity.  </a:t>
            </a:r>
            <a:endParaRPr lang="en-GB" dirty="0"/>
          </a:p>
          <a:p>
            <a:endParaRPr lang="en-GB" dirty="0" smtClean="0"/>
          </a:p>
          <a:p>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9</a:t>
            </a:fld>
            <a:endParaRPr lang="en-GB"/>
          </a:p>
        </p:txBody>
      </p:sp>
    </p:spTree>
    <p:extLst>
      <p:ext uri="{BB962C8B-B14F-4D97-AF65-F5344CB8AC3E}">
        <p14:creationId xmlns:p14="http://schemas.microsoft.com/office/powerpoint/2010/main" val="193760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D0324A-63E8-432C-B702-F3D817D60CA6}"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46452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D0324A-63E8-432C-B702-F3D817D60CA6}"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71435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D0324A-63E8-432C-B702-F3D817D60CA6}"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55835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932" y="1331367"/>
            <a:ext cx="5590193" cy="48455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50797" y="1331367"/>
            <a:ext cx="5726129" cy="4845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6F5E0-BAA0-4677-A32C-D834D31365FE}" type="datetimeFigureOut">
              <a:rPr lang="en-GB" smtClean="0"/>
              <a:pPr/>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EDCD2-FA09-4CA8-8D55-609EC1077AC0}" type="slidenum">
              <a:rPr lang="en-GB" smtClean="0"/>
              <a:pPr/>
              <a:t>‹#›</a:t>
            </a:fld>
            <a:endParaRPr lang="en-GB"/>
          </a:p>
        </p:txBody>
      </p:sp>
      <p:grpSp>
        <p:nvGrpSpPr>
          <p:cNvPr id="9" name="Group 8"/>
          <p:cNvGrpSpPr/>
          <p:nvPr userDrawn="1"/>
        </p:nvGrpSpPr>
        <p:grpSpPr>
          <a:xfrm>
            <a:off x="266931" y="1"/>
            <a:ext cx="11925069" cy="1331367"/>
            <a:chOff x="200198" y="0"/>
            <a:chExt cx="8943802" cy="1331367"/>
          </a:xfrm>
        </p:grpSpPr>
        <p:pic>
          <p:nvPicPr>
            <p:cNvPr id="10"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548" b="38631"/>
            <a:stretch/>
          </p:blipFill>
          <p:spPr bwMode="auto">
            <a:xfrm>
              <a:off x="200198" y="226837"/>
              <a:ext cx="5827135" cy="6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6392" t="9297" r="17879" b="13348"/>
            <a:stretch/>
          </p:blipFill>
          <p:spPr>
            <a:xfrm>
              <a:off x="7543800" y="0"/>
              <a:ext cx="1600200" cy="1331367"/>
            </a:xfrm>
            <a:prstGeom prst="rect">
              <a:avLst/>
            </a:prstGeom>
          </p:spPr>
        </p:pic>
      </p:grpSp>
    </p:spTree>
    <p:extLst>
      <p:ext uri="{BB962C8B-B14F-4D97-AF65-F5344CB8AC3E}">
        <p14:creationId xmlns:p14="http://schemas.microsoft.com/office/powerpoint/2010/main" val="29343595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932" y="1331367"/>
            <a:ext cx="5590193" cy="48455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50797" y="1331367"/>
            <a:ext cx="5726129" cy="4845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6F5E0-BAA0-4677-A32C-D834D31365FE}" type="datetimeFigureOut">
              <a:rPr lang="en-GB" smtClean="0"/>
              <a:pPr/>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EDCD2-FA09-4CA8-8D55-609EC1077AC0}" type="slidenum">
              <a:rPr lang="en-GB" smtClean="0"/>
              <a:pPr/>
              <a:t>‹#›</a:t>
            </a:fld>
            <a:endParaRPr lang="en-GB"/>
          </a:p>
        </p:txBody>
      </p:sp>
      <p:grpSp>
        <p:nvGrpSpPr>
          <p:cNvPr id="9" name="Group 8"/>
          <p:cNvGrpSpPr/>
          <p:nvPr userDrawn="1"/>
        </p:nvGrpSpPr>
        <p:grpSpPr>
          <a:xfrm>
            <a:off x="266931" y="1"/>
            <a:ext cx="11925069" cy="1331367"/>
            <a:chOff x="200198" y="0"/>
            <a:chExt cx="8943802" cy="1331367"/>
          </a:xfrm>
        </p:grpSpPr>
        <p:pic>
          <p:nvPicPr>
            <p:cNvPr id="10"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548" b="38631"/>
            <a:stretch/>
          </p:blipFill>
          <p:spPr bwMode="auto">
            <a:xfrm>
              <a:off x="200198" y="226837"/>
              <a:ext cx="5827135" cy="6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6392" t="9297" r="17879" b="13348"/>
            <a:stretch/>
          </p:blipFill>
          <p:spPr>
            <a:xfrm>
              <a:off x="7543800" y="0"/>
              <a:ext cx="1600200" cy="1331367"/>
            </a:xfrm>
            <a:prstGeom prst="rect">
              <a:avLst/>
            </a:prstGeom>
          </p:spPr>
        </p:pic>
      </p:grpSp>
    </p:spTree>
    <p:extLst>
      <p:ext uri="{BB962C8B-B14F-4D97-AF65-F5344CB8AC3E}">
        <p14:creationId xmlns:p14="http://schemas.microsoft.com/office/powerpoint/2010/main" val="32267411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932" y="1331367"/>
            <a:ext cx="5590193" cy="48455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50797" y="1331367"/>
            <a:ext cx="5726129" cy="4845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6F5E0-BAA0-4677-A32C-D834D31365FE}" type="datetimeFigureOut">
              <a:rPr lang="en-GB" smtClean="0"/>
              <a:pPr/>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EDCD2-FA09-4CA8-8D55-609EC1077AC0}" type="slidenum">
              <a:rPr lang="en-GB" smtClean="0"/>
              <a:pPr/>
              <a:t>‹#›</a:t>
            </a:fld>
            <a:endParaRPr lang="en-GB"/>
          </a:p>
        </p:txBody>
      </p:sp>
      <p:grpSp>
        <p:nvGrpSpPr>
          <p:cNvPr id="9" name="Group 8"/>
          <p:cNvGrpSpPr/>
          <p:nvPr userDrawn="1"/>
        </p:nvGrpSpPr>
        <p:grpSpPr>
          <a:xfrm>
            <a:off x="266931" y="1"/>
            <a:ext cx="11925069" cy="1331367"/>
            <a:chOff x="200198" y="0"/>
            <a:chExt cx="8943802" cy="1331367"/>
          </a:xfrm>
        </p:grpSpPr>
        <p:pic>
          <p:nvPicPr>
            <p:cNvPr id="10"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548" b="38631"/>
            <a:stretch/>
          </p:blipFill>
          <p:spPr bwMode="auto">
            <a:xfrm>
              <a:off x="200198" y="226837"/>
              <a:ext cx="5827135" cy="6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6392" t="9297" r="17879" b="13348"/>
            <a:stretch/>
          </p:blipFill>
          <p:spPr>
            <a:xfrm>
              <a:off x="7543800" y="0"/>
              <a:ext cx="1600200" cy="1331367"/>
            </a:xfrm>
            <a:prstGeom prst="rect">
              <a:avLst/>
            </a:prstGeom>
          </p:spPr>
        </p:pic>
      </p:grpSp>
    </p:spTree>
    <p:extLst>
      <p:ext uri="{BB962C8B-B14F-4D97-AF65-F5344CB8AC3E}">
        <p14:creationId xmlns:p14="http://schemas.microsoft.com/office/powerpoint/2010/main" val="9128848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D0324A-63E8-432C-B702-F3D817D60CA6}"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421756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0324A-63E8-432C-B702-F3D817D60CA6}"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354722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D0324A-63E8-432C-B702-F3D817D60CA6}" type="datetimeFigureOut">
              <a:rPr lang="en-GB" smtClean="0"/>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151572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D0324A-63E8-432C-B702-F3D817D60CA6}" type="datetimeFigureOut">
              <a:rPr lang="en-GB" smtClean="0"/>
              <a:t>14/09/2017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19931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D0324A-63E8-432C-B702-F3D817D60CA6}" type="datetimeFigureOut">
              <a:rPr lang="en-GB" smtClean="0"/>
              <a:t>14/09/2017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346708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0324A-63E8-432C-B702-F3D817D60CA6}" type="datetimeFigureOut">
              <a:rPr lang="en-GB" smtClean="0"/>
              <a:t>14/09/2017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218894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0324A-63E8-432C-B702-F3D817D60CA6}" type="datetimeFigureOut">
              <a:rPr lang="en-GB" smtClean="0"/>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354246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0324A-63E8-432C-B702-F3D817D60CA6}" type="datetimeFigureOut">
              <a:rPr lang="en-GB" smtClean="0"/>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363850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0324A-63E8-432C-B702-F3D817D60CA6}" type="datetimeFigureOut">
              <a:rPr lang="en-GB" smtClean="0"/>
              <a:t>14/09/2017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678F9-70AA-4DDE-AF90-2EB351820C2B}" type="slidenum">
              <a:rPr lang="en-GB" smtClean="0"/>
              <a:t>‹#›</a:t>
            </a:fld>
            <a:endParaRPr lang="en-GB"/>
          </a:p>
        </p:txBody>
      </p:sp>
    </p:spTree>
    <p:extLst>
      <p:ext uri="{BB962C8B-B14F-4D97-AF65-F5344CB8AC3E}">
        <p14:creationId xmlns:p14="http://schemas.microsoft.com/office/powerpoint/2010/main" val="271242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Ny9Xq5AILI&amp;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29319271"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GtBF5DgTajo&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www.uncrcletsgetitright.co.uk/index.php/right"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84029" y="1307251"/>
            <a:ext cx="9430335" cy="1384995"/>
          </a:xfrm>
          <a:prstGeom prst="rect">
            <a:avLst/>
          </a:prstGeom>
          <a:noFill/>
        </p:spPr>
        <p:txBody>
          <a:bodyPr wrap="square" rtlCol="0">
            <a:spAutoFit/>
          </a:bodyPr>
          <a:lstStyle/>
          <a:p>
            <a:pPr algn="ctr"/>
            <a:r>
              <a:rPr lang="en-GB" altLang="en-US" sz="3600" b="1" dirty="0" smtClean="0"/>
              <a:t>Student Ambassadors </a:t>
            </a:r>
            <a:endParaRPr lang="en-GB" altLang="en-US" sz="3600" b="1" dirty="0"/>
          </a:p>
          <a:p>
            <a:pPr algn="ctr"/>
            <a:r>
              <a:rPr lang="en-GB" altLang="en-US" sz="2400" b="1" dirty="0" smtClean="0"/>
              <a:t>Children’s </a:t>
            </a:r>
            <a:r>
              <a:rPr lang="en-GB" altLang="en-US" sz="2400" b="1" dirty="0"/>
              <a:t>Commissioner for Wales</a:t>
            </a:r>
          </a:p>
          <a:p>
            <a:endParaRPr lang="en-GB" sz="2400" dirty="0"/>
          </a:p>
        </p:txBody>
      </p:sp>
      <p:sp>
        <p:nvSpPr>
          <p:cNvPr id="3" name="TextBox 2"/>
          <p:cNvSpPr txBox="1"/>
          <p:nvPr/>
        </p:nvSpPr>
        <p:spPr>
          <a:xfrm>
            <a:off x="3756885" y="6150948"/>
            <a:ext cx="4710547" cy="461665"/>
          </a:xfrm>
          <a:prstGeom prst="rect">
            <a:avLst/>
          </a:prstGeom>
          <a:noFill/>
        </p:spPr>
        <p:txBody>
          <a:bodyPr wrap="square" rtlCol="0">
            <a:spAutoFit/>
          </a:bodyPr>
          <a:lstStyle/>
          <a:p>
            <a:pPr algn="ctr"/>
            <a:r>
              <a:rPr lang="en-GB" sz="2400" b="1" dirty="0" smtClean="0"/>
              <a:t>Sally Holland </a:t>
            </a:r>
            <a:endParaRPr lang="en-GB" sz="2400" b="1"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3763" y="2363998"/>
            <a:ext cx="6066490" cy="3394683"/>
          </a:xfrm>
          <a:prstGeom prst="rect">
            <a:avLst/>
          </a:prstGeom>
        </p:spPr>
      </p:pic>
    </p:spTree>
    <p:extLst>
      <p:ext uri="{BB962C8B-B14F-4D97-AF65-F5344CB8AC3E}">
        <p14:creationId xmlns:p14="http://schemas.microsoft.com/office/powerpoint/2010/main" val="320092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605" y="2278797"/>
            <a:ext cx="5300995" cy="3883456"/>
          </a:xfrm>
          <a:prstGeom prst="rect">
            <a:avLst/>
          </a:prstGeom>
        </p:spPr>
      </p:pic>
      <p:pic>
        <p:nvPicPr>
          <p:cNvPr id="1026" name="Picture 2" descr="https://static.pexels.com/photos/173423/pexels-photo-17342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76" y="-15892463"/>
            <a:ext cx="1965629" cy="144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05822" y="1416301"/>
            <a:ext cx="4714560" cy="584775"/>
          </a:xfrm>
          <a:prstGeom prst="rect">
            <a:avLst/>
          </a:prstGeom>
        </p:spPr>
        <p:txBody>
          <a:bodyPr wrap="none">
            <a:spAutoFit/>
          </a:bodyPr>
          <a:lstStyle/>
          <a:p>
            <a:pPr lvl="0" algn="ctr"/>
            <a:r>
              <a:rPr lang="en-GB" sz="3200" dirty="0">
                <a:solidFill>
                  <a:prstClr val="black"/>
                </a:solidFill>
              </a:rPr>
              <a:t>What is being taken away? </a:t>
            </a:r>
            <a:endParaRPr lang="en-GB" sz="3200" dirty="0">
              <a:solidFill>
                <a:srgbClr val="DE0058"/>
              </a:solidFill>
            </a:endParaRPr>
          </a:p>
        </p:txBody>
      </p:sp>
    </p:spTree>
    <p:extLst>
      <p:ext uri="{BB962C8B-B14F-4D97-AF65-F5344CB8AC3E}">
        <p14:creationId xmlns:p14="http://schemas.microsoft.com/office/powerpoint/2010/main" val="2195655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6932" y="1331366"/>
            <a:ext cx="11294804" cy="4991941"/>
          </a:xfrm>
        </p:spPr>
        <p:txBody>
          <a:bodyPr/>
          <a:lstStyle/>
          <a:p>
            <a:pPr marL="0" indent="0">
              <a:buNone/>
            </a:pPr>
            <a:r>
              <a:rPr lang="en-GB" dirty="0" smtClean="0"/>
              <a:t>Children’s Rights</a:t>
            </a:r>
          </a:p>
          <a:p>
            <a:pPr marL="0" indent="0">
              <a:buNone/>
            </a:pPr>
            <a:endParaRPr lang="en-GB" dirty="0"/>
          </a:p>
          <a:p>
            <a:pPr marL="0" indent="0">
              <a:buNone/>
            </a:pPr>
            <a:r>
              <a:rPr lang="en-GB" dirty="0" smtClean="0"/>
              <a:t>These are the things every child and young person should experience to be happy, healthy and safe.</a:t>
            </a:r>
          </a:p>
          <a:p>
            <a:pPr marL="0" indent="0">
              <a:buNone/>
            </a:pPr>
            <a:endParaRPr lang="en-GB" dirty="0" smtClean="0"/>
          </a:p>
          <a:p>
            <a:pPr marL="0" indent="0">
              <a:buNone/>
            </a:pPr>
            <a:r>
              <a:rPr lang="en-GB" dirty="0" smtClean="0"/>
              <a:t>No child or young person should have these things taken away from them. </a:t>
            </a:r>
            <a:endParaRPr lang="en-GB" dirty="0"/>
          </a:p>
        </p:txBody>
      </p:sp>
    </p:spTree>
    <p:extLst>
      <p:ext uri="{BB962C8B-B14F-4D97-AF65-F5344CB8AC3E}">
        <p14:creationId xmlns:p14="http://schemas.microsoft.com/office/powerpoint/2010/main" val="4099197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543" y="1280160"/>
            <a:ext cx="8963557" cy="5039677"/>
          </a:xfrm>
          <a:prstGeom prst="rect">
            <a:avLst/>
          </a:prstGeom>
        </p:spPr>
      </p:pic>
    </p:spTree>
    <p:extLst>
      <p:ext uri="{BB962C8B-B14F-4D97-AF65-F5344CB8AC3E}">
        <p14:creationId xmlns:p14="http://schemas.microsoft.com/office/powerpoint/2010/main" val="1173184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6427" y="1483896"/>
            <a:ext cx="8775031" cy="707886"/>
          </a:xfrm>
          <a:prstGeom prst="rect">
            <a:avLst/>
          </a:prstGeom>
          <a:noFill/>
        </p:spPr>
        <p:txBody>
          <a:bodyPr wrap="square" rtlCol="0">
            <a:spAutoFit/>
          </a:bodyPr>
          <a:lstStyle/>
          <a:p>
            <a:pPr algn="ctr"/>
            <a:r>
              <a:rPr lang="en-GB" sz="4000" dirty="0" smtClean="0"/>
              <a:t>		Getting Involved</a:t>
            </a:r>
            <a:endParaRPr lang="en-GB" sz="4000" b="1" dirty="0">
              <a:solidFill>
                <a:srgbClr val="DE0058"/>
              </a:solidFill>
            </a:endParaRPr>
          </a:p>
        </p:txBody>
      </p:sp>
      <p:sp>
        <p:nvSpPr>
          <p:cNvPr id="8" name="TextBox 7"/>
          <p:cNvSpPr txBox="1"/>
          <p:nvPr/>
        </p:nvSpPr>
        <p:spPr>
          <a:xfrm>
            <a:off x="666427" y="2191782"/>
            <a:ext cx="11158779" cy="2062103"/>
          </a:xfrm>
          <a:prstGeom prst="rect">
            <a:avLst/>
          </a:prstGeom>
          <a:noFill/>
        </p:spPr>
        <p:txBody>
          <a:bodyPr wrap="square" rtlCol="0">
            <a:spAutoFit/>
          </a:bodyPr>
          <a:lstStyle/>
          <a:p>
            <a:pPr algn="ctr"/>
            <a:r>
              <a:rPr lang="en-GB" sz="3200" dirty="0" smtClean="0"/>
              <a:t>You can support young peoples’ rights in Wales by helping your Student Ambassadors complete termly rights missions!</a:t>
            </a:r>
          </a:p>
          <a:p>
            <a:pPr algn="ctr"/>
            <a:endParaRPr lang="en-GB" sz="3200" b="1" dirty="0"/>
          </a:p>
          <a:p>
            <a:pPr algn="ctr"/>
            <a:endParaRPr lang="en-GB" sz="3200" b="1" dirty="0"/>
          </a:p>
        </p:txBody>
      </p:sp>
    </p:spTree>
    <p:extLst>
      <p:ext uri="{BB962C8B-B14F-4D97-AF65-F5344CB8AC3E}">
        <p14:creationId xmlns:p14="http://schemas.microsoft.com/office/powerpoint/2010/main" val="211803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6969" y="1576885"/>
            <a:ext cx="8775031" cy="707886"/>
          </a:xfrm>
          <a:prstGeom prst="rect">
            <a:avLst/>
          </a:prstGeom>
          <a:noFill/>
        </p:spPr>
        <p:txBody>
          <a:bodyPr wrap="square" rtlCol="0">
            <a:spAutoFit/>
          </a:bodyPr>
          <a:lstStyle/>
          <a:p>
            <a:r>
              <a:rPr lang="en-GB" sz="4000" dirty="0" smtClean="0"/>
              <a:t>Investigations and Advice</a:t>
            </a:r>
            <a:endParaRPr lang="en-GB" sz="4000" b="1" dirty="0">
              <a:solidFill>
                <a:srgbClr val="DE0058"/>
              </a:solidFill>
            </a:endParaRPr>
          </a:p>
        </p:txBody>
      </p:sp>
      <p:sp>
        <p:nvSpPr>
          <p:cNvPr id="8" name="TextBox 7"/>
          <p:cNvSpPr txBox="1"/>
          <p:nvPr/>
        </p:nvSpPr>
        <p:spPr>
          <a:xfrm>
            <a:off x="1373908" y="2865120"/>
            <a:ext cx="9428141" cy="4031873"/>
          </a:xfrm>
          <a:prstGeom prst="rect">
            <a:avLst/>
          </a:prstGeom>
          <a:noFill/>
        </p:spPr>
        <p:txBody>
          <a:bodyPr wrap="square" rtlCol="0">
            <a:spAutoFit/>
          </a:bodyPr>
          <a:lstStyle/>
          <a:p>
            <a:pPr algn="ctr"/>
            <a:r>
              <a:rPr lang="en-GB" sz="3200" dirty="0" smtClean="0"/>
              <a:t>If you think you or a young person you know is being treated unfairly text us for free</a:t>
            </a:r>
          </a:p>
          <a:p>
            <a:pPr algn="ctr"/>
            <a:endParaRPr lang="en-GB" sz="3200" dirty="0"/>
          </a:p>
          <a:p>
            <a:pPr algn="ctr"/>
            <a:endParaRPr lang="en-GB" sz="3200" dirty="0" smtClean="0"/>
          </a:p>
          <a:p>
            <a:pPr algn="ctr"/>
            <a:r>
              <a:rPr lang="en-GB" sz="3200" dirty="0" smtClean="0"/>
              <a:t>80800* </a:t>
            </a:r>
          </a:p>
          <a:p>
            <a:pPr algn="ctr"/>
            <a:r>
              <a:rPr lang="en-GB" sz="3200" dirty="0" smtClean="0"/>
              <a:t>*start your text message with com</a:t>
            </a:r>
          </a:p>
          <a:p>
            <a:pPr algn="ctr"/>
            <a:endParaRPr lang="en-GB" sz="3200" b="1" dirty="0"/>
          </a:p>
          <a:p>
            <a:pPr algn="ctr"/>
            <a:endParaRPr lang="en-GB" sz="3200" b="1" dirty="0"/>
          </a:p>
        </p:txBody>
      </p:sp>
    </p:spTree>
    <p:extLst>
      <p:ext uri="{BB962C8B-B14F-4D97-AF65-F5344CB8AC3E}">
        <p14:creationId xmlns:p14="http://schemas.microsoft.com/office/powerpoint/2010/main" val="334754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95166" y="1243145"/>
            <a:ext cx="8263233" cy="4676391"/>
          </a:xfrm>
        </p:spPr>
      </p:pic>
    </p:spTree>
    <p:extLst>
      <p:ext uri="{BB962C8B-B14F-4D97-AF65-F5344CB8AC3E}">
        <p14:creationId xmlns:p14="http://schemas.microsoft.com/office/powerpoint/2010/main" val="3696300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GB" dirty="0" smtClean="0"/>
              <a:t>01792 765600</a:t>
            </a:r>
          </a:p>
          <a:p>
            <a:r>
              <a:rPr lang="en-GB" dirty="0" smtClean="0"/>
              <a:t>Children’s Commissioner for Wales</a:t>
            </a:r>
          </a:p>
          <a:p>
            <a:pPr marL="0" indent="0">
              <a:buNone/>
            </a:pPr>
            <a:r>
              <a:rPr lang="en-GB" dirty="0" smtClean="0"/>
              <a:t>   </a:t>
            </a:r>
            <a:r>
              <a:rPr lang="en-GB" dirty="0" err="1" smtClean="0"/>
              <a:t>Oystermouth</a:t>
            </a:r>
            <a:r>
              <a:rPr lang="en-GB" dirty="0" smtClean="0"/>
              <a:t> House</a:t>
            </a:r>
          </a:p>
          <a:p>
            <a:pPr marL="0" indent="0">
              <a:buNone/>
            </a:pPr>
            <a:r>
              <a:rPr lang="en-GB" dirty="0"/>
              <a:t> </a:t>
            </a:r>
            <a:r>
              <a:rPr lang="en-GB" dirty="0" smtClean="0"/>
              <a:t>  Phoenix Way</a:t>
            </a:r>
          </a:p>
          <a:p>
            <a:pPr marL="0" indent="0">
              <a:buNone/>
            </a:pPr>
            <a:r>
              <a:rPr lang="en-GB" dirty="0"/>
              <a:t> </a:t>
            </a:r>
            <a:r>
              <a:rPr lang="en-GB" dirty="0" smtClean="0"/>
              <a:t>  </a:t>
            </a:r>
            <a:r>
              <a:rPr lang="en-GB" dirty="0" err="1" smtClean="0"/>
              <a:t>Llansamlet</a:t>
            </a:r>
            <a:endParaRPr lang="en-GB" dirty="0" smtClean="0"/>
          </a:p>
          <a:p>
            <a:pPr marL="0" indent="0">
              <a:buNone/>
            </a:pPr>
            <a:r>
              <a:rPr lang="en-GB" dirty="0"/>
              <a:t> </a:t>
            </a:r>
            <a:r>
              <a:rPr lang="en-GB" dirty="0" smtClean="0"/>
              <a:t>  Swansea, SA7 9FS</a:t>
            </a:r>
          </a:p>
          <a:p>
            <a:r>
              <a:rPr lang="en-GB" dirty="0" smtClean="0"/>
              <a:t>@</a:t>
            </a:r>
            <a:r>
              <a:rPr lang="en-GB" dirty="0" err="1" smtClean="0"/>
              <a:t>childcomwales</a:t>
            </a:r>
            <a:endParaRPr lang="en-GB" dirty="0" smtClean="0"/>
          </a:p>
          <a:p>
            <a:endParaRPr lang="en-GB" dirty="0"/>
          </a:p>
          <a:p>
            <a:pPr marL="0" indent="0">
              <a:buNone/>
            </a:pPr>
            <a:r>
              <a:rPr lang="en-GB" dirty="0" smtClean="0"/>
              <a:t>Investigations and Advice</a:t>
            </a:r>
            <a:r>
              <a:rPr lang="en-GB" dirty="0"/>
              <a:t> </a:t>
            </a:r>
            <a:r>
              <a:rPr lang="en-GB" dirty="0" smtClean="0"/>
              <a:t>Line</a:t>
            </a:r>
          </a:p>
          <a:p>
            <a:pPr marL="0" indent="0">
              <a:buNone/>
            </a:pPr>
            <a:r>
              <a:rPr lang="en-GB" dirty="0" smtClean="0"/>
              <a:t>0808 8011000</a:t>
            </a:r>
          </a:p>
        </p:txBody>
      </p:sp>
      <p:sp>
        <p:nvSpPr>
          <p:cNvPr id="3" name="Content Placeholder 2"/>
          <p:cNvSpPr>
            <a:spLocks noGrp="1"/>
          </p:cNvSpPr>
          <p:nvPr>
            <p:ph sz="half" idx="2"/>
          </p:nvPr>
        </p:nvSpPr>
        <p:spPr/>
        <p:txBody>
          <a:bodyPr/>
          <a:lstStyle/>
          <a:p>
            <a:r>
              <a:rPr lang="en-GB" dirty="0" smtClean="0">
                <a:solidFill>
                  <a:srgbClr val="DE0058"/>
                </a:solidFill>
              </a:rPr>
              <a:t>01792 765600</a:t>
            </a:r>
          </a:p>
          <a:p>
            <a:r>
              <a:rPr lang="en-GB" dirty="0" err="1" smtClean="0">
                <a:solidFill>
                  <a:srgbClr val="DE0058"/>
                </a:solidFill>
              </a:rPr>
              <a:t>Comisiynydd</a:t>
            </a:r>
            <a:r>
              <a:rPr lang="en-GB" dirty="0" smtClean="0">
                <a:solidFill>
                  <a:srgbClr val="DE0058"/>
                </a:solidFill>
              </a:rPr>
              <a:t> Plant </a:t>
            </a:r>
            <a:r>
              <a:rPr lang="en-GB" dirty="0" err="1" smtClean="0">
                <a:solidFill>
                  <a:srgbClr val="DE0058"/>
                </a:solidFill>
              </a:rPr>
              <a:t>Cymru</a:t>
            </a:r>
            <a:endParaRPr lang="en-GB" dirty="0" smtClean="0">
              <a:solidFill>
                <a:srgbClr val="DE0058"/>
              </a:solidFill>
            </a:endParaRPr>
          </a:p>
          <a:p>
            <a:pPr marL="0" indent="0">
              <a:buNone/>
            </a:pPr>
            <a:r>
              <a:rPr lang="en-GB" dirty="0">
                <a:solidFill>
                  <a:srgbClr val="DE0058"/>
                </a:solidFill>
              </a:rPr>
              <a:t> </a:t>
            </a:r>
            <a:r>
              <a:rPr lang="en-GB" dirty="0" smtClean="0">
                <a:solidFill>
                  <a:srgbClr val="DE0058"/>
                </a:solidFill>
              </a:rPr>
              <a:t>  Ty </a:t>
            </a:r>
            <a:r>
              <a:rPr lang="en-GB" dirty="0" err="1" smtClean="0">
                <a:solidFill>
                  <a:srgbClr val="DE0058"/>
                </a:solidFill>
              </a:rPr>
              <a:t>Ystumllwynarth</a:t>
            </a:r>
            <a:endParaRPr lang="en-GB" dirty="0" smtClean="0">
              <a:solidFill>
                <a:srgbClr val="DE0058"/>
              </a:solidFill>
            </a:endParaRPr>
          </a:p>
          <a:p>
            <a:pPr marL="0" indent="0">
              <a:buNone/>
            </a:pPr>
            <a:r>
              <a:rPr lang="en-GB" dirty="0">
                <a:solidFill>
                  <a:srgbClr val="DE0058"/>
                </a:solidFill>
              </a:rPr>
              <a:t> </a:t>
            </a:r>
            <a:r>
              <a:rPr lang="en-GB" dirty="0" smtClean="0">
                <a:solidFill>
                  <a:srgbClr val="DE0058"/>
                </a:solidFill>
              </a:rPr>
              <a:t>  </a:t>
            </a:r>
            <a:r>
              <a:rPr lang="en-GB" dirty="0" err="1" smtClean="0">
                <a:solidFill>
                  <a:srgbClr val="DE0058"/>
                </a:solidFill>
              </a:rPr>
              <a:t>Ffordd</a:t>
            </a:r>
            <a:r>
              <a:rPr lang="en-GB" dirty="0" smtClean="0">
                <a:solidFill>
                  <a:srgbClr val="DE0058"/>
                </a:solidFill>
              </a:rPr>
              <a:t> </a:t>
            </a:r>
            <a:r>
              <a:rPr lang="en-GB" dirty="0" err="1" smtClean="0">
                <a:solidFill>
                  <a:srgbClr val="DE0058"/>
                </a:solidFill>
              </a:rPr>
              <a:t>Ffenics</a:t>
            </a:r>
            <a:endParaRPr lang="en-GB" dirty="0" smtClean="0">
              <a:solidFill>
                <a:srgbClr val="DE0058"/>
              </a:solidFill>
            </a:endParaRPr>
          </a:p>
          <a:p>
            <a:pPr marL="0" indent="0">
              <a:buNone/>
            </a:pPr>
            <a:r>
              <a:rPr lang="en-GB" dirty="0">
                <a:solidFill>
                  <a:srgbClr val="DE0058"/>
                </a:solidFill>
              </a:rPr>
              <a:t> </a:t>
            </a:r>
            <a:r>
              <a:rPr lang="en-GB" dirty="0" smtClean="0">
                <a:solidFill>
                  <a:srgbClr val="DE0058"/>
                </a:solidFill>
              </a:rPr>
              <a:t>  </a:t>
            </a:r>
            <a:r>
              <a:rPr lang="en-GB" dirty="0" err="1" smtClean="0">
                <a:solidFill>
                  <a:srgbClr val="DE0058"/>
                </a:solidFill>
              </a:rPr>
              <a:t>Llansamlet</a:t>
            </a:r>
            <a:endParaRPr lang="en-GB" dirty="0" smtClean="0">
              <a:solidFill>
                <a:srgbClr val="DE0058"/>
              </a:solidFill>
            </a:endParaRPr>
          </a:p>
          <a:p>
            <a:pPr marL="0" indent="0">
              <a:buNone/>
            </a:pPr>
            <a:r>
              <a:rPr lang="en-GB" dirty="0">
                <a:solidFill>
                  <a:srgbClr val="DE0058"/>
                </a:solidFill>
              </a:rPr>
              <a:t> </a:t>
            </a:r>
            <a:r>
              <a:rPr lang="en-GB" dirty="0" smtClean="0">
                <a:solidFill>
                  <a:srgbClr val="DE0058"/>
                </a:solidFill>
              </a:rPr>
              <a:t>  </a:t>
            </a:r>
            <a:r>
              <a:rPr lang="en-GB" dirty="0" err="1" smtClean="0">
                <a:solidFill>
                  <a:srgbClr val="DE0058"/>
                </a:solidFill>
              </a:rPr>
              <a:t>Abertawe</a:t>
            </a:r>
            <a:r>
              <a:rPr lang="en-GB" dirty="0" smtClean="0">
                <a:solidFill>
                  <a:srgbClr val="DE0058"/>
                </a:solidFill>
              </a:rPr>
              <a:t>, SA7 9FS</a:t>
            </a:r>
          </a:p>
          <a:p>
            <a:r>
              <a:rPr lang="en-GB" dirty="0" smtClean="0">
                <a:solidFill>
                  <a:srgbClr val="DE0058"/>
                </a:solidFill>
              </a:rPr>
              <a:t>@</a:t>
            </a:r>
            <a:r>
              <a:rPr lang="en-GB" dirty="0" err="1" smtClean="0">
                <a:solidFill>
                  <a:srgbClr val="DE0058"/>
                </a:solidFill>
              </a:rPr>
              <a:t>complantcymru</a:t>
            </a:r>
            <a:endParaRPr lang="en-GB" dirty="0" smtClean="0">
              <a:solidFill>
                <a:srgbClr val="DE0058"/>
              </a:solidFill>
            </a:endParaRPr>
          </a:p>
          <a:p>
            <a:pPr marL="0" indent="0">
              <a:buNone/>
            </a:pPr>
            <a:r>
              <a:rPr lang="en-GB" dirty="0" err="1" smtClean="0"/>
              <a:t>Llinell</a:t>
            </a:r>
            <a:r>
              <a:rPr lang="en-GB" dirty="0" smtClean="0"/>
              <a:t> </a:t>
            </a:r>
            <a:r>
              <a:rPr lang="en-GB" dirty="0" err="1" smtClean="0"/>
              <a:t>Cymorth</a:t>
            </a:r>
            <a:r>
              <a:rPr lang="en-GB" dirty="0" smtClean="0"/>
              <a:t> a </a:t>
            </a:r>
            <a:r>
              <a:rPr lang="en-GB" dirty="0" err="1" smtClean="0"/>
              <a:t>Chyngor</a:t>
            </a:r>
            <a:endParaRPr lang="en-GB" dirty="0"/>
          </a:p>
          <a:p>
            <a:pPr marL="0" indent="0">
              <a:buNone/>
            </a:pPr>
            <a:r>
              <a:rPr lang="en-GB" dirty="0"/>
              <a:t>0808 8011000</a:t>
            </a:r>
          </a:p>
          <a:p>
            <a:endParaRPr lang="en-GB" dirty="0">
              <a:solidFill>
                <a:srgbClr val="DE0058"/>
              </a:solidFill>
            </a:endParaRPr>
          </a:p>
        </p:txBody>
      </p:sp>
    </p:spTree>
    <p:extLst>
      <p:ext uri="{BB962C8B-B14F-4D97-AF65-F5344CB8AC3E}">
        <p14:creationId xmlns:p14="http://schemas.microsoft.com/office/powerpoint/2010/main" val="1945626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6932" y="1331367"/>
            <a:ext cx="11542776" cy="4604484"/>
          </a:xfrm>
        </p:spPr>
        <p:txBody>
          <a:bodyPr/>
          <a:lstStyle/>
          <a:p>
            <a:r>
              <a:rPr lang="en-GB" dirty="0" smtClean="0"/>
              <a:t>For more UNCRC information and resources you can also visit Welsh Government website </a:t>
            </a:r>
            <a:r>
              <a:rPr lang="en-GB" dirty="0" smtClean="0">
                <a:hlinkClick r:id="rId2"/>
              </a:rPr>
              <a:t>www.uncrcletsgetitright.co.uk/index.php/right</a:t>
            </a:r>
            <a:r>
              <a:rPr lang="en-GB" dirty="0" smtClean="0"/>
              <a:t> </a:t>
            </a:r>
          </a:p>
          <a:p>
            <a:pPr marL="0" indent="0">
              <a:buNone/>
            </a:pPr>
            <a:endParaRPr lang="en-GB" dirty="0"/>
          </a:p>
          <a:p>
            <a:r>
              <a:rPr lang="en-GB" dirty="0" smtClean="0"/>
              <a:t>Let us know if you’ve shared this presentation by tweeting @</a:t>
            </a:r>
            <a:r>
              <a:rPr lang="en-GB" dirty="0" err="1" smtClean="0"/>
              <a:t>childcomwales</a:t>
            </a:r>
            <a:r>
              <a:rPr lang="en-GB" dirty="0"/>
              <a:t> </a:t>
            </a:r>
            <a:r>
              <a:rPr lang="en-GB" dirty="0" smtClean="0"/>
              <a:t>and using the hashtag #</a:t>
            </a:r>
            <a:r>
              <a:rPr lang="en-GB" dirty="0" err="1" smtClean="0"/>
              <a:t>RightsHour</a:t>
            </a:r>
            <a:endParaRPr lang="en-GB" dirty="0"/>
          </a:p>
        </p:txBody>
      </p:sp>
    </p:spTree>
    <p:extLst>
      <p:ext uri="{BB962C8B-B14F-4D97-AF65-F5344CB8AC3E}">
        <p14:creationId xmlns:p14="http://schemas.microsoft.com/office/powerpoint/2010/main" val="1984248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1069384" y="1270861"/>
            <a:ext cx="10306372" cy="5207431"/>
          </a:xfrm>
          <a:prstGeom prst="rect">
            <a:avLst/>
          </a:prstGeom>
          <a:solidFill>
            <a:schemeClr val="accent1">
              <a:lumMod val="40000"/>
              <a:lumOff val="60000"/>
            </a:schemeClr>
          </a:solidFill>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b="1" dirty="0" smtClean="0"/>
              <a:t>It’s Sally’s job to: </a:t>
            </a:r>
            <a:endParaRPr lang="en-GB" altLang="en-US" sz="2400" b="1" dirty="0"/>
          </a:p>
          <a:p>
            <a:pPr marL="0" indent="0">
              <a:buNone/>
            </a:pPr>
            <a:endParaRPr lang="en-GB" altLang="en-US" sz="2400" dirty="0"/>
          </a:p>
          <a:p>
            <a:pPr marL="0" indent="0">
              <a:buNone/>
            </a:pPr>
            <a:r>
              <a:rPr lang="en-GB" altLang="en-US" sz="2400" b="1" dirty="0" smtClean="0"/>
              <a:t>Listen</a:t>
            </a:r>
            <a:r>
              <a:rPr lang="en-GB" altLang="en-US" sz="2400" dirty="0" smtClean="0"/>
              <a:t> to what you have to say</a:t>
            </a:r>
          </a:p>
          <a:p>
            <a:pPr marL="0" indent="0">
              <a:buNone/>
            </a:pPr>
            <a:endParaRPr lang="en-GB" altLang="en-US" sz="2400" dirty="0"/>
          </a:p>
          <a:p>
            <a:pPr marL="0" indent="0">
              <a:buNone/>
            </a:pPr>
            <a:r>
              <a:rPr lang="en-GB" altLang="en-US" sz="2400" b="1" dirty="0" smtClean="0"/>
              <a:t>Speak up </a:t>
            </a:r>
            <a:r>
              <a:rPr lang="en-GB" altLang="en-US" sz="2400" dirty="0" smtClean="0"/>
              <a:t>about things that are important to you</a:t>
            </a:r>
          </a:p>
          <a:p>
            <a:pPr marL="0" indent="0">
              <a:buNone/>
            </a:pPr>
            <a:endParaRPr lang="en-GB" altLang="en-US" sz="2400" dirty="0"/>
          </a:p>
          <a:p>
            <a:pPr marL="0" indent="0">
              <a:buNone/>
            </a:pPr>
            <a:r>
              <a:rPr lang="en-GB" altLang="en-US" sz="2400" b="1" dirty="0" smtClean="0"/>
              <a:t>Tell you </a:t>
            </a:r>
            <a:r>
              <a:rPr lang="en-GB" altLang="en-US" sz="2400" dirty="0" smtClean="0"/>
              <a:t>about your rights</a:t>
            </a:r>
          </a:p>
          <a:p>
            <a:pPr marL="0" indent="0">
              <a:buNone/>
            </a:pPr>
            <a:endParaRPr lang="en-GB" altLang="en-US" sz="2400" dirty="0"/>
          </a:p>
          <a:p>
            <a:pPr marL="0" indent="0">
              <a:buNone/>
            </a:pPr>
            <a:r>
              <a:rPr lang="en-GB" altLang="en-US" sz="2400" b="1" dirty="0" smtClean="0"/>
              <a:t>Help </a:t>
            </a:r>
            <a:r>
              <a:rPr lang="en-GB" altLang="en-US" sz="2400" dirty="0" smtClean="0"/>
              <a:t>to make sure you get your rights</a:t>
            </a:r>
          </a:p>
          <a:p>
            <a:pPr marL="0" indent="0">
              <a:buNone/>
            </a:pPr>
            <a:endParaRPr lang="en-GB" altLang="en-US" sz="2400" dirty="0"/>
          </a:p>
          <a:p>
            <a:pPr marL="0" indent="0">
              <a:buNone/>
            </a:pPr>
            <a:r>
              <a:rPr lang="en-GB" altLang="en-US" sz="2400" b="1" dirty="0" smtClean="0"/>
              <a:t>Talk</a:t>
            </a:r>
            <a:r>
              <a:rPr lang="en-GB" altLang="en-US" sz="2400" dirty="0" smtClean="0"/>
              <a:t> to you if there is a problem</a:t>
            </a:r>
          </a:p>
        </p:txBody>
      </p:sp>
    </p:spTree>
    <p:extLst>
      <p:ext uri="{BB962C8B-B14F-4D97-AF65-F5344CB8AC3E}">
        <p14:creationId xmlns:p14="http://schemas.microsoft.com/office/powerpoint/2010/main" val="470239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6932" y="1331366"/>
            <a:ext cx="11511780" cy="5053935"/>
          </a:xfrm>
        </p:spPr>
        <p:txBody>
          <a:bodyPr/>
          <a:lstStyle/>
          <a:p>
            <a:pPr marL="0" indent="0">
              <a:buNone/>
            </a:pPr>
            <a:r>
              <a:rPr lang="en-GB" dirty="0" smtClean="0"/>
              <a:t>Student Ambassadors help Sally by:</a:t>
            </a:r>
          </a:p>
          <a:p>
            <a:pPr marL="0" indent="0">
              <a:buNone/>
            </a:pPr>
            <a:endParaRPr lang="en-GB" dirty="0"/>
          </a:p>
          <a:p>
            <a:r>
              <a:rPr lang="en-GB" b="1" dirty="0" smtClean="0"/>
              <a:t>Raising awareness </a:t>
            </a:r>
            <a:r>
              <a:rPr lang="en-GB" dirty="0" smtClean="0"/>
              <a:t>about rights</a:t>
            </a:r>
          </a:p>
          <a:p>
            <a:pPr marL="0" indent="0">
              <a:buNone/>
            </a:pPr>
            <a:endParaRPr lang="en-GB" dirty="0" smtClean="0"/>
          </a:p>
          <a:p>
            <a:r>
              <a:rPr lang="en-GB" dirty="0" smtClean="0"/>
              <a:t>Informing people about the </a:t>
            </a:r>
            <a:r>
              <a:rPr lang="en-GB" b="1" dirty="0" smtClean="0"/>
              <a:t>role of the Commissioner</a:t>
            </a:r>
          </a:p>
          <a:p>
            <a:pPr marL="0" indent="0">
              <a:buNone/>
            </a:pPr>
            <a:endParaRPr lang="en-GB" dirty="0" smtClean="0"/>
          </a:p>
          <a:p>
            <a:r>
              <a:rPr lang="en-GB" dirty="0" smtClean="0"/>
              <a:t>Completing </a:t>
            </a:r>
            <a:r>
              <a:rPr lang="en-GB" b="1" dirty="0" smtClean="0"/>
              <a:t>rights missions </a:t>
            </a:r>
            <a:r>
              <a:rPr lang="en-GB" dirty="0" smtClean="0"/>
              <a:t>to inform Sally about young people’s experiences and opinions</a:t>
            </a:r>
            <a:endParaRPr lang="en-GB" dirty="0"/>
          </a:p>
        </p:txBody>
      </p:sp>
    </p:spTree>
    <p:extLst>
      <p:ext uri="{BB962C8B-B14F-4D97-AF65-F5344CB8AC3E}">
        <p14:creationId xmlns:p14="http://schemas.microsoft.com/office/powerpoint/2010/main" val="3400643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442479704"/>
              </p:ext>
            </p:extLst>
          </p:nvPr>
        </p:nvGraphicFramePr>
        <p:xfrm>
          <a:off x="3533613" y="1596326"/>
          <a:ext cx="4850969" cy="4122549"/>
        </p:xfrm>
        <a:graphic>
          <a:graphicData uri="http://schemas.openxmlformats.org/drawingml/2006/table">
            <a:tbl>
              <a:tblPr firstRow="1" bandRow="1">
                <a:tableStyleId>{5C22544A-7EE6-4342-B048-85BDC9FD1C3A}</a:tableStyleId>
              </a:tblPr>
              <a:tblGrid>
                <a:gridCol w="4850969"/>
              </a:tblGrid>
              <a:tr h="4122549">
                <a:tc>
                  <a:txBody>
                    <a:bodyPr/>
                    <a:lstStyle/>
                    <a:p>
                      <a:pPr algn="ctr"/>
                      <a:r>
                        <a:rPr lang="en-GB" sz="4800" dirty="0" smtClean="0"/>
                        <a:t>What are</a:t>
                      </a:r>
                      <a:r>
                        <a:rPr lang="en-GB" sz="4800" baseline="0" dirty="0" smtClean="0"/>
                        <a:t> children’s and young people’s rights?  </a:t>
                      </a:r>
                      <a:endParaRPr lang="en-GB" sz="4800" dirty="0"/>
                    </a:p>
                  </a:txBody>
                  <a:tcPr>
                    <a:solidFill>
                      <a:schemeClr val="accent1">
                        <a:alpha val="51000"/>
                      </a:schemeClr>
                    </a:solidFill>
                  </a:tcPr>
                </a:tc>
              </a:tr>
            </a:tbl>
          </a:graphicData>
        </a:graphic>
      </p:graphicFrame>
    </p:spTree>
    <p:extLst>
      <p:ext uri="{BB962C8B-B14F-4D97-AF65-F5344CB8AC3E}">
        <p14:creationId xmlns:p14="http://schemas.microsoft.com/office/powerpoint/2010/main" val="2080108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35908" y="1200442"/>
            <a:ext cx="10217495" cy="1245578"/>
          </a:xfrm>
        </p:spPr>
        <p:txBody>
          <a:bodyPr/>
          <a:lstStyle/>
          <a:p>
            <a:pPr marL="0" indent="0" algn="ctr">
              <a:buNone/>
            </a:pPr>
            <a:r>
              <a:rPr lang="en-GB" dirty="0" smtClean="0"/>
              <a:t>What’s being experienced? </a:t>
            </a:r>
            <a:endParaRPr lang="en-GB" b="1" dirty="0" smtClean="0">
              <a:solidFill>
                <a:srgbClr val="DE0058"/>
              </a:solidFill>
            </a:endParaRPr>
          </a:p>
        </p:txBody>
      </p:sp>
      <p:pic>
        <p:nvPicPr>
          <p:cNvPr id="4" name="Picture 3"/>
          <p:cNvPicPr>
            <a:picLocks noChangeAspect="1"/>
          </p:cNvPicPr>
          <p:nvPr/>
        </p:nvPicPr>
        <p:blipFill>
          <a:blip r:embed="rId3"/>
          <a:stretch>
            <a:fillRect/>
          </a:stretch>
        </p:blipFill>
        <p:spPr>
          <a:xfrm>
            <a:off x="2415152" y="1823231"/>
            <a:ext cx="6859006" cy="4544394"/>
          </a:xfrm>
          <a:prstGeom prst="rect">
            <a:avLst/>
          </a:prstGeom>
        </p:spPr>
      </p:pic>
    </p:spTree>
    <p:extLst>
      <p:ext uri="{BB962C8B-B14F-4D97-AF65-F5344CB8AC3E}">
        <p14:creationId xmlns:p14="http://schemas.microsoft.com/office/powerpoint/2010/main" val="145639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4234" y="1232654"/>
            <a:ext cx="4790093" cy="584775"/>
          </a:xfrm>
          <a:prstGeom prst="rect">
            <a:avLst/>
          </a:prstGeom>
        </p:spPr>
        <p:txBody>
          <a:bodyPr wrap="none">
            <a:spAutoFit/>
          </a:bodyPr>
          <a:lstStyle/>
          <a:p>
            <a:pPr algn="ctr"/>
            <a:r>
              <a:rPr lang="en-GB" sz="3200" dirty="0"/>
              <a:t>What’s being experienced? </a:t>
            </a:r>
            <a:endParaRPr lang="en-GB" sz="3200" b="1" dirty="0">
              <a:solidFill>
                <a:srgbClr val="DE0058"/>
              </a:solidFill>
            </a:endParaRPr>
          </a:p>
        </p:txBody>
      </p:sp>
      <p:pic>
        <p:nvPicPr>
          <p:cNvPr id="3" name="Picture 2"/>
          <p:cNvPicPr>
            <a:picLocks noChangeAspect="1"/>
          </p:cNvPicPr>
          <p:nvPr/>
        </p:nvPicPr>
        <p:blipFill>
          <a:blip r:embed="rId3"/>
          <a:stretch>
            <a:fillRect/>
          </a:stretch>
        </p:blipFill>
        <p:spPr>
          <a:xfrm>
            <a:off x="2747092" y="1817429"/>
            <a:ext cx="6334642" cy="4225341"/>
          </a:xfrm>
          <a:prstGeom prst="rect">
            <a:avLst/>
          </a:prstGeom>
        </p:spPr>
      </p:pic>
    </p:spTree>
    <p:extLst>
      <p:ext uri="{BB962C8B-B14F-4D97-AF65-F5344CB8AC3E}">
        <p14:creationId xmlns:p14="http://schemas.microsoft.com/office/powerpoint/2010/main" val="4215513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0207" y="1131854"/>
            <a:ext cx="9204960" cy="584775"/>
          </a:xfrm>
          <a:prstGeom prst="rect">
            <a:avLst/>
          </a:prstGeom>
          <a:noFill/>
        </p:spPr>
        <p:txBody>
          <a:bodyPr wrap="square" rtlCol="0">
            <a:spAutoFit/>
          </a:bodyPr>
          <a:lstStyle/>
          <a:p>
            <a:pPr algn="ctr"/>
            <a:r>
              <a:rPr lang="en-GB" sz="3200" dirty="0"/>
              <a:t>What’s being experienced? </a:t>
            </a:r>
          </a:p>
        </p:txBody>
      </p:sp>
      <p:pic>
        <p:nvPicPr>
          <p:cNvPr id="4" name="Picture 3"/>
          <p:cNvPicPr>
            <a:picLocks noChangeAspect="1"/>
          </p:cNvPicPr>
          <p:nvPr/>
        </p:nvPicPr>
        <p:blipFill>
          <a:blip r:embed="rId3"/>
          <a:stretch>
            <a:fillRect/>
          </a:stretch>
        </p:blipFill>
        <p:spPr>
          <a:xfrm>
            <a:off x="2624014" y="2209071"/>
            <a:ext cx="6137346" cy="4091563"/>
          </a:xfrm>
          <a:prstGeom prst="rect">
            <a:avLst/>
          </a:prstGeom>
        </p:spPr>
      </p:pic>
    </p:spTree>
    <p:extLst>
      <p:ext uri="{BB962C8B-B14F-4D97-AF65-F5344CB8AC3E}">
        <p14:creationId xmlns:p14="http://schemas.microsoft.com/office/powerpoint/2010/main" val="1154245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6351" y="1045456"/>
            <a:ext cx="8377514" cy="584775"/>
          </a:xfrm>
          <a:prstGeom prst="rect">
            <a:avLst/>
          </a:prstGeom>
          <a:noFill/>
        </p:spPr>
        <p:txBody>
          <a:bodyPr wrap="square" rtlCol="0">
            <a:spAutoFit/>
          </a:bodyPr>
          <a:lstStyle/>
          <a:p>
            <a:pPr algn="ctr"/>
            <a:r>
              <a:rPr lang="en-GB" sz="3200" dirty="0" smtClean="0">
                <a:solidFill>
                  <a:prstClr val="black"/>
                </a:solidFill>
              </a:rPr>
              <a:t>What is being taken away? </a:t>
            </a:r>
            <a:endParaRPr lang="en-GB" sz="3200" dirty="0">
              <a:solidFill>
                <a:srgbClr val="DE0058"/>
              </a:solidFill>
            </a:endParaRPr>
          </a:p>
        </p:txBody>
      </p:sp>
      <p:pic>
        <p:nvPicPr>
          <p:cNvPr id="3" name="Picture 2"/>
          <p:cNvPicPr>
            <a:picLocks noChangeAspect="1"/>
          </p:cNvPicPr>
          <p:nvPr/>
        </p:nvPicPr>
        <p:blipFill>
          <a:blip r:embed="rId3"/>
          <a:stretch>
            <a:fillRect/>
          </a:stretch>
        </p:blipFill>
        <p:spPr>
          <a:xfrm>
            <a:off x="2816113" y="1743333"/>
            <a:ext cx="6757990" cy="4505326"/>
          </a:xfrm>
          <a:prstGeom prst="rect">
            <a:avLst/>
          </a:prstGeom>
        </p:spPr>
      </p:pic>
    </p:spTree>
    <p:extLst>
      <p:ext uri="{BB962C8B-B14F-4D97-AF65-F5344CB8AC3E}">
        <p14:creationId xmlns:p14="http://schemas.microsoft.com/office/powerpoint/2010/main" val="1341642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6508" y="1965960"/>
            <a:ext cx="6001752" cy="4001168"/>
          </a:xfrm>
          <a:prstGeom prst="rect">
            <a:avLst/>
          </a:prstGeom>
        </p:spPr>
      </p:pic>
      <p:sp>
        <p:nvSpPr>
          <p:cNvPr id="5" name="Rectangle 4"/>
          <p:cNvSpPr/>
          <p:nvPr/>
        </p:nvSpPr>
        <p:spPr>
          <a:xfrm>
            <a:off x="3580104" y="1381185"/>
            <a:ext cx="4714560" cy="584775"/>
          </a:xfrm>
          <a:prstGeom prst="rect">
            <a:avLst/>
          </a:prstGeom>
        </p:spPr>
        <p:txBody>
          <a:bodyPr wrap="none">
            <a:spAutoFit/>
          </a:bodyPr>
          <a:lstStyle/>
          <a:p>
            <a:pPr lvl="0" algn="ctr"/>
            <a:r>
              <a:rPr lang="en-GB" sz="3200" dirty="0">
                <a:solidFill>
                  <a:prstClr val="black"/>
                </a:solidFill>
              </a:rPr>
              <a:t>What is being taken away? </a:t>
            </a:r>
            <a:endParaRPr lang="en-GB" sz="3200" dirty="0">
              <a:solidFill>
                <a:srgbClr val="DE0058"/>
              </a:solidFill>
            </a:endParaRPr>
          </a:p>
        </p:txBody>
      </p:sp>
    </p:spTree>
    <p:extLst>
      <p:ext uri="{BB962C8B-B14F-4D97-AF65-F5344CB8AC3E}">
        <p14:creationId xmlns:p14="http://schemas.microsoft.com/office/powerpoint/2010/main" val="143162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853</Words>
  <Application>Microsoft Office PowerPoint</Application>
  <PresentationFormat>Widescreen</PresentationFormat>
  <Paragraphs>116</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dc:creator>
  <cp:lastModifiedBy>Lewis Lloyd</cp:lastModifiedBy>
  <cp:revision>73</cp:revision>
  <dcterms:created xsi:type="dcterms:W3CDTF">2016-05-13T12:31:52Z</dcterms:created>
  <dcterms:modified xsi:type="dcterms:W3CDTF">2017-09-14T09:58:19Z</dcterms:modified>
</cp:coreProperties>
</file>